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8C55D-036C-459F-8C0A-B915B99EF4F7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76794-94DB-4DBC-8A34-D3FF08D74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8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76794-94DB-4DBC-8A34-D3FF08D749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838200"/>
          </a:xfrm>
        </p:spPr>
        <p:txBody>
          <a:bodyPr/>
          <a:lstStyle/>
          <a:p>
            <a:r>
              <a:rPr lang="en-US" dirty="0" smtClean="0"/>
              <a:t>Theory of Supply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648200"/>
            <a:ext cx="4648200" cy="990600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Aditi</a:t>
            </a:r>
            <a:r>
              <a:rPr lang="en-US" sz="2000" dirty="0" smtClean="0"/>
              <a:t> </a:t>
            </a:r>
            <a:r>
              <a:rPr lang="en-US" sz="2000" dirty="0" err="1" smtClean="0"/>
              <a:t>Arora</a:t>
            </a:r>
            <a:endParaRPr lang="en-US" sz="2000" dirty="0" smtClean="0"/>
          </a:p>
          <a:p>
            <a:r>
              <a:rPr lang="en-US" sz="2000" dirty="0" smtClean="0"/>
              <a:t>Assistant Professor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9144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MICROECONOMICS</a:t>
            </a:r>
            <a:endParaRPr lang="en-US" sz="28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txBody>
          <a:bodyPr/>
          <a:lstStyle/>
          <a:p>
            <a:r>
              <a:rPr lang="en-US" dirty="0" smtClean="0"/>
              <a:t>Market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At market equilibrium – </a:t>
            </a:r>
            <a:r>
              <a:rPr lang="en-US" sz="2800" i="1" dirty="0" smtClean="0"/>
              <a:t>the quantity that buyers are willing and able to buy exactly balances the quantity that sellers are willing and able to sell</a:t>
            </a:r>
          </a:p>
          <a:p>
            <a:r>
              <a:rPr lang="en-US" sz="2800" dirty="0" smtClean="0"/>
              <a:t>At the equilibrium – everyone in the market is satisfied: buyers have bought what they wanted to buy and sellers have sold what they wanted to sell</a:t>
            </a:r>
          </a:p>
          <a:p>
            <a:r>
              <a:rPr lang="en-US" sz="2800" dirty="0" smtClean="0"/>
              <a:t>Why is it the equilibrium?</a:t>
            </a:r>
          </a:p>
          <a:p>
            <a:r>
              <a:rPr lang="en-US" sz="2800" dirty="0" smtClean="0"/>
              <a:t>What happens if demand curve shifts?</a:t>
            </a:r>
          </a:p>
          <a:p>
            <a:r>
              <a:rPr lang="en-US" sz="2800" dirty="0" smtClean="0"/>
              <a:t>What happens if supply curve shifts?</a:t>
            </a:r>
          </a:p>
          <a:p>
            <a:endParaRPr lang="en-US" sz="2800" i="1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89037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Supply refers the amount of a good or service that the producers are </a:t>
            </a:r>
            <a:r>
              <a:rPr lang="en-US" sz="2800" b="1" i="1" dirty="0" smtClean="0"/>
              <a:t>willing and able </a:t>
            </a:r>
            <a:r>
              <a:rPr lang="en-US" sz="2800" dirty="0" smtClean="0"/>
              <a:t>to offer to the market at various prices</a:t>
            </a:r>
          </a:p>
          <a:p>
            <a:pPr lvl="1"/>
            <a:r>
              <a:rPr lang="en-US" sz="2400" dirty="0" smtClean="0"/>
              <a:t>Implies, what firms offer for sale, not necessarily they succeed in selling </a:t>
            </a:r>
          </a:p>
          <a:p>
            <a:endParaRPr lang="en-US" sz="2800" dirty="0"/>
          </a:p>
          <a:p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4000" dirty="0" smtClean="0"/>
              <a:t>Determinants of Supply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0037"/>
            <a:ext cx="8229600" cy="3230563"/>
          </a:xfrm>
        </p:spPr>
        <p:txBody>
          <a:bodyPr>
            <a:normAutofit/>
          </a:bodyPr>
          <a:lstStyle/>
          <a:p>
            <a:r>
              <a:rPr lang="en-US" dirty="0" smtClean="0"/>
              <a:t>Price of the good – </a:t>
            </a:r>
          </a:p>
          <a:p>
            <a:r>
              <a:rPr lang="en-US" dirty="0" smtClean="0"/>
              <a:t>Price of related goods – </a:t>
            </a:r>
          </a:p>
          <a:p>
            <a:r>
              <a:rPr lang="en-US" dirty="0" smtClean="0"/>
              <a:t>Price of the factors of production – </a:t>
            </a:r>
          </a:p>
          <a:p>
            <a:r>
              <a:rPr lang="en-US" dirty="0" smtClean="0"/>
              <a:t>State of technology – </a:t>
            </a:r>
          </a:p>
          <a:p>
            <a:r>
              <a:rPr lang="en-US" dirty="0" smtClean="0"/>
              <a:t>Government policy – taxes and subsidies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Law of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4582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Other things remaining constant, the quantity of a good produced and offered for sale will increase as the price of the good rises and decrease as the price falls</a:t>
            </a:r>
          </a:p>
          <a:p>
            <a:pPr lvl="1"/>
            <a:r>
              <a:rPr lang="en-US" dirty="0" smtClean="0"/>
              <a:t>What about the supply of </a:t>
            </a:r>
            <a:r>
              <a:rPr lang="en-US" dirty="0" err="1" smtClean="0"/>
              <a:t>labour</a:t>
            </a:r>
            <a:r>
              <a:rPr lang="en-US" dirty="0" smtClean="0"/>
              <a:t>?</a:t>
            </a:r>
          </a:p>
          <a:p>
            <a:r>
              <a:rPr lang="en-US" dirty="0" smtClean="0"/>
              <a:t>Drawing a supply curve for a firm</a:t>
            </a:r>
          </a:p>
          <a:p>
            <a:r>
              <a:rPr lang="en-US" dirty="0" smtClean="0"/>
              <a:t>Market Supply Curve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dirty="0" smtClean="0"/>
              <a:t>Supply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Shift of supply curve</a:t>
            </a:r>
          </a:p>
          <a:p>
            <a:pPr lvl="1"/>
            <a:r>
              <a:rPr lang="en-US" dirty="0" smtClean="0"/>
              <a:t>Technology</a:t>
            </a:r>
          </a:p>
          <a:p>
            <a:pPr lvl="1"/>
            <a:r>
              <a:rPr lang="en-US" dirty="0" smtClean="0"/>
              <a:t>Cost of factors of production</a:t>
            </a:r>
          </a:p>
          <a:p>
            <a:pPr lvl="1"/>
            <a:r>
              <a:rPr lang="en-US" dirty="0" smtClean="0"/>
              <a:t>Government policy</a:t>
            </a:r>
          </a:p>
          <a:p>
            <a:r>
              <a:rPr lang="en-US" dirty="0" smtClean="0"/>
              <a:t>Movements along the supply curve</a:t>
            </a:r>
          </a:p>
          <a:p>
            <a:pPr lvl="1"/>
            <a:r>
              <a:rPr lang="en-US" dirty="0" smtClean="0"/>
              <a:t>Changes in the price of the commodity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Elasticity of Supply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Defined as the responsiveness of the quantity supplied of a good to a change in its price</a:t>
            </a:r>
          </a:p>
          <a:p>
            <a:r>
              <a:rPr lang="en-US" sz="2800" b="1" dirty="0" smtClean="0"/>
              <a:t>Elasticity of supply </a:t>
            </a:r>
            <a:r>
              <a:rPr lang="en-US" sz="2800" dirty="0" smtClean="0"/>
              <a:t>= </a:t>
            </a:r>
            <a:r>
              <a:rPr lang="en-US" sz="2800" dirty="0" err="1" smtClean="0"/>
              <a:t>E</a:t>
            </a:r>
            <a:r>
              <a:rPr lang="en-US" sz="1800" dirty="0" err="1" smtClean="0"/>
              <a:t>p</a:t>
            </a:r>
            <a:r>
              <a:rPr lang="en-US" sz="1800" dirty="0" smtClean="0"/>
              <a:t> </a:t>
            </a:r>
            <a:r>
              <a:rPr lang="en-US" sz="2800" dirty="0" smtClean="0"/>
              <a:t>= </a:t>
            </a:r>
            <a:r>
              <a:rPr lang="en-US" sz="2000" u="sng" dirty="0" smtClean="0"/>
              <a:t>% change in quantity supplied</a:t>
            </a:r>
          </a:p>
          <a:p>
            <a:pPr>
              <a:buNone/>
            </a:pPr>
            <a:r>
              <a:rPr lang="en-US" sz="2000" dirty="0" smtClean="0"/>
              <a:t>				                      % change in price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          </a:t>
            </a:r>
            <a:r>
              <a:rPr lang="en-US" sz="2000" u="sng" dirty="0" smtClean="0"/>
              <a:t>Change in quantity supplied</a:t>
            </a:r>
            <a:r>
              <a:rPr lang="en-US" sz="2000" dirty="0" smtClean="0"/>
              <a:t>	X 100</a:t>
            </a:r>
          </a:p>
          <a:p>
            <a:pPr>
              <a:buNone/>
            </a:pPr>
            <a:r>
              <a:rPr lang="en-US" sz="2000" dirty="0" smtClean="0"/>
              <a:t>				          Original quantity supplied					=        </a:t>
            </a:r>
          </a:p>
          <a:p>
            <a:pPr>
              <a:buNone/>
            </a:pPr>
            <a:r>
              <a:rPr lang="en-US" sz="2000" dirty="0" smtClean="0"/>
              <a:t>				          </a:t>
            </a:r>
            <a:r>
              <a:rPr lang="en-US" sz="2000" u="sng" dirty="0" smtClean="0"/>
              <a:t>Change in price</a:t>
            </a:r>
            <a:r>
              <a:rPr lang="en-US" sz="2000" dirty="0" smtClean="0"/>
              <a:t>	X 100</a:t>
            </a:r>
          </a:p>
          <a:p>
            <a:pPr>
              <a:buNone/>
            </a:pPr>
            <a:r>
              <a:rPr lang="en-US" sz="2000" dirty="0" smtClean="0"/>
              <a:t>				          Original price	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657600" y="4114800"/>
            <a:ext cx="40386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Supply Elasticity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Perfectly inelastic  - tickets for sports or musical venues, SR agricultural produce – wheat rice</a:t>
            </a:r>
          </a:p>
          <a:p>
            <a:r>
              <a:rPr lang="en-US" sz="2800" dirty="0" smtClean="0"/>
              <a:t>Relatively less-elastic supply</a:t>
            </a:r>
          </a:p>
          <a:p>
            <a:r>
              <a:rPr lang="en-US" sz="2800" dirty="0" smtClean="0"/>
              <a:t>Relatively greater-elastic supply – vegetables production </a:t>
            </a:r>
          </a:p>
          <a:p>
            <a:r>
              <a:rPr lang="en-US" sz="2800" dirty="0" smtClean="0"/>
              <a:t>Unit – elastic </a:t>
            </a:r>
          </a:p>
          <a:p>
            <a:r>
              <a:rPr lang="en-US" sz="2800" dirty="0" smtClean="0"/>
              <a:t>Perfectly elastic – lemonades in </a:t>
            </a:r>
            <a:r>
              <a:rPr lang="en-US" sz="2800" smtClean="0"/>
              <a:t>a shop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http://www.tutor2u.net/economics/content/diagrams/supplyelasticity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33600"/>
            <a:ext cx="4648200" cy="4038600"/>
          </a:xfrm>
          <a:prstGeom prst="rect">
            <a:avLst/>
          </a:prstGeom>
          <a:noFill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Factors affecting Elasticity of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Nature of the commodity</a:t>
            </a:r>
          </a:p>
          <a:p>
            <a:pPr lvl="1"/>
            <a:r>
              <a:rPr lang="en-US" sz="2400" dirty="0" smtClean="0"/>
              <a:t>Perishable </a:t>
            </a:r>
            <a:r>
              <a:rPr lang="en-US" sz="2400" dirty="0" err="1" smtClean="0"/>
              <a:t>vs</a:t>
            </a:r>
            <a:r>
              <a:rPr lang="en-US" sz="2400" dirty="0" smtClean="0"/>
              <a:t> durable</a:t>
            </a:r>
          </a:p>
          <a:p>
            <a:r>
              <a:rPr lang="en-US" dirty="0" smtClean="0"/>
              <a:t>Time-factor</a:t>
            </a:r>
          </a:p>
          <a:p>
            <a:r>
              <a:rPr lang="en-US" dirty="0" smtClean="0"/>
              <a:t>Technique of production</a:t>
            </a:r>
          </a:p>
          <a:p>
            <a:r>
              <a:rPr lang="en-US" dirty="0" smtClean="0"/>
              <a:t>Future expectations</a:t>
            </a:r>
          </a:p>
          <a:p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8187" y="1"/>
            <a:ext cx="785813" cy="104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358</TotalTime>
  <Words>325</Words>
  <Application>Microsoft Office PowerPoint</Application>
  <PresentationFormat>On-screen Show (4:3)</PresentationFormat>
  <Paragraphs>63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Theory of Supply</vt:lpstr>
      <vt:lpstr>Supply</vt:lpstr>
      <vt:lpstr>Determinants of Supply</vt:lpstr>
      <vt:lpstr>Law of Supply</vt:lpstr>
      <vt:lpstr>Supply Curve</vt:lpstr>
      <vt:lpstr>Elasticity of Supply</vt:lpstr>
      <vt:lpstr>Supply Elasticity</vt:lpstr>
      <vt:lpstr>PowerPoint Presentation</vt:lpstr>
      <vt:lpstr>Factors affecting Elasticity of Supply</vt:lpstr>
      <vt:lpstr>Market Equilibrium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Consumer Behaviour</dc:title>
  <dc:creator>abc</dc:creator>
  <cp:lastModifiedBy>i</cp:lastModifiedBy>
  <cp:revision>31</cp:revision>
  <dcterms:created xsi:type="dcterms:W3CDTF">2006-08-16T00:00:00Z</dcterms:created>
  <dcterms:modified xsi:type="dcterms:W3CDTF">2022-09-07T09:48:15Z</dcterms:modified>
</cp:coreProperties>
</file>