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2" r:id="rId10"/>
    <p:sldId id="264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7D6F2-1CAF-4408-9054-24999A2845E5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4FFEF-03F1-478A-AD80-022ED9DB65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FFEF-03F1-478A-AD80-022ED9DB65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089025"/>
            <a:ext cx="59436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743200"/>
            <a:ext cx="5943600" cy="519113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9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81600" y="152400"/>
            <a:ext cx="1676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4876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9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4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3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3276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295400"/>
            <a:ext cx="3276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2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0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0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0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6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3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6705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9/4/2022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248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248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6858000" cy="1555750"/>
          </a:xfrm>
        </p:spPr>
        <p:txBody>
          <a:bodyPr/>
          <a:lstStyle/>
          <a:p>
            <a:r>
              <a:rPr lang="en-US" dirty="0" smtClean="0"/>
              <a:t>Theory of Demand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724400"/>
            <a:ext cx="64008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Soico</a:t>
            </a:r>
            <a:r>
              <a:rPr lang="en-US" sz="2400" dirty="0" smtClean="0"/>
              <a:t> Economic Bases for Planning </a:t>
            </a:r>
          </a:p>
          <a:p>
            <a:r>
              <a:rPr lang="en-US" sz="2000" dirty="0" err="1" smtClean="0"/>
              <a:t>Aditi</a:t>
            </a:r>
            <a:r>
              <a:rPr lang="en-US" sz="2000" dirty="0" smtClean="0"/>
              <a:t> </a:t>
            </a:r>
            <a:r>
              <a:rPr lang="en-US" sz="2000" dirty="0" err="1" smtClean="0"/>
              <a:t>Arora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9144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MICROECONOMICS</a:t>
            </a:r>
            <a:endParaRPr lang="en-US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145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Elasticity of Demand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467600" cy="5135563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Defined as the responsiveness of the quantity demanded of a good to changes in one of the variables on which demand depends</a:t>
            </a:r>
          </a:p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Price elasticity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=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Ep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en-US" sz="2200" u="sng" dirty="0" smtClean="0">
                <a:latin typeface="Calibri" pitchFamily="34" charset="0"/>
                <a:cs typeface="Calibri" pitchFamily="34" charset="0"/>
              </a:rPr>
              <a:t>% change in quantity demanded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				         % change in price</a:t>
            </a:r>
          </a:p>
          <a:p>
            <a:pPr>
              <a:buNone/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				          </a:t>
            </a:r>
            <a:r>
              <a:rPr lang="en-US" sz="2200" u="sng" dirty="0" smtClean="0">
                <a:latin typeface="Calibri" pitchFamily="34" charset="0"/>
                <a:cs typeface="Calibri" pitchFamily="34" charset="0"/>
              </a:rPr>
              <a:t>Change in quantity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	X 100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				          Original quantity						   =     </a:t>
            </a:r>
            <a:r>
              <a:rPr lang="en-US" sz="2200" u="sng" dirty="0" smtClean="0">
                <a:latin typeface="Calibri" pitchFamily="34" charset="0"/>
                <a:cs typeface="Calibri" pitchFamily="34" charset="0"/>
              </a:rPr>
              <a:t>Change in price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	X 100</a:t>
            </a:r>
          </a:p>
          <a:p>
            <a:pPr>
              <a:buNone/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				          Original price	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numerical value of elasticity of demand can assume any value between 0 and infinity (</a:t>
            </a:r>
            <a:r>
              <a:rPr lang="el-GR" sz="2200" dirty="0" smtClean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We ignore the negative sign and take the absolute value of elasticity for convenience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33800" y="3810000"/>
            <a:ext cx="4191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162800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Price elasticity of demand</a:t>
            </a:r>
            <a:endParaRPr lang="en-US" sz="4000" dirty="0">
              <a:latin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868645"/>
              </p:ext>
            </p:extLst>
          </p:nvPr>
        </p:nvGraphicFramePr>
        <p:xfrm>
          <a:off x="304800" y="1249680"/>
          <a:ext cx="8610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00400"/>
                <a:gridCol w="18288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Value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of elasticity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Description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Terminology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Example of goods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 = 0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Quantity demanded does not change as price changes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Completely inelastic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Salt/ life saving drugs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0 &lt; E &lt; 1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Quantity demanded changes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by a smaller % than the</a:t>
                      </a: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 price change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Inelastic 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Wheat/ Rice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= 1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Quantity demanded changes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by exactly the same % as the</a:t>
                      </a: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 price change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Unit elasticity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81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162800" cy="6397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Price elasticity of demand</a:t>
            </a:r>
            <a:endParaRPr lang="en-US" sz="4000" dirty="0">
              <a:latin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035257"/>
              </p:ext>
            </p:extLst>
          </p:nvPr>
        </p:nvGraphicFramePr>
        <p:xfrm>
          <a:off x="304800" y="1691640"/>
          <a:ext cx="86106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00400"/>
                <a:gridCol w="18288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Value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of elasticity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Description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Terminology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Example of goods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1 &lt; E &lt; </a:t>
                      </a:r>
                      <a:r>
                        <a:rPr lang="el-GR" sz="2200" dirty="0" smtClean="0">
                          <a:latin typeface="Calibri" pitchFamily="34" charset="0"/>
                          <a:cs typeface="Calibri" pitchFamily="34" charset="0"/>
                        </a:rPr>
                        <a:t>α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Quantity demanded changes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by a larger % than the</a:t>
                      </a: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 price change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Elastic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Clothes, TV etc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E </a:t>
                      </a: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l-GR" sz="2200" dirty="0" smtClean="0">
                          <a:latin typeface="Calibri" pitchFamily="34" charset="0"/>
                          <a:cs typeface="Calibri" pitchFamily="34" charset="0"/>
                        </a:rPr>
                        <a:t>α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Purchasers are prepared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to buy all they can at some price and none at all 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  <a:cs typeface="Calibri" pitchFamily="34" charset="0"/>
                        </a:rPr>
                        <a:t>Perfectly</a:t>
                      </a:r>
                      <a:r>
                        <a:rPr lang="en-US" sz="2200" baseline="0" dirty="0" smtClean="0">
                          <a:latin typeface="Calibri" pitchFamily="34" charset="0"/>
                          <a:cs typeface="Calibri" pitchFamily="34" charset="0"/>
                        </a:rPr>
                        <a:t> elastic</a:t>
                      </a:r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7391400" cy="715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mbria" pitchFamily="18" charset="0"/>
              </a:rPr>
              <a:t>Determinants of price elasticity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67818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Availability of substitutes – goods with close substitutes have high price elasticity.  i.e. tea/ coffee; vegetables are inelastic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Position of a commodity in the consumer’s budget – greater the proportion of income spent on a commodity greater is its elasticity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Nature of need – luxury goods are price elastic while necessities are price inelastic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Consumer habits – addiction is inelastic 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/>
          <a:lstStyle/>
          <a:p>
            <a:pPr algn="ctr"/>
            <a:r>
              <a:rPr lang="en-US" sz="4000" dirty="0" smtClean="0">
                <a:latin typeface="Cambria" pitchFamily="18" charset="0"/>
              </a:rPr>
              <a:t>Demand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The concept ‘demand’ refers to the quantity of a good or service that consumers are </a:t>
            </a:r>
            <a:r>
              <a:rPr lang="en-US" sz="2200" b="1" i="1" dirty="0" smtClean="0">
                <a:latin typeface="Calibri" pitchFamily="34" charset="0"/>
                <a:cs typeface="Calibri" pitchFamily="34" charset="0"/>
              </a:rPr>
              <a:t>willing and able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to purchase at various prices during a period of time.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It is more than a 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desire to purchase: needs                                                                                                      to be backed by purchasing power/ ability to pay ;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that is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effective demand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Effective demand depends on (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) desire (ii) means to purchase and (iii) willingness to use those means for that purchase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Quantity demanded is always expressed at a given price – as price change, so does demand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7543799" cy="715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Determinants of demand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Price of the commodity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Prices of other related commodities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Substitutes – tea and coffee 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Complements – tea and sugar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Level of income – budget constraint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Tastes and preferences of the consumer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Size and composition of the population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Distribution of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income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Demand Function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1628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Qd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(Pc, Pr, Y, T, D)      </a:t>
            </a:r>
            <a:r>
              <a:rPr lang="en-US" sz="2200" i="1" dirty="0" smtClean="0">
                <a:latin typeface="Calibri" pitchFamily="34" charset="0"/>
                <a:cs typeface="Calibri" pitchFamily="34" charset="0"/>
              </a:rPr>
              <a:t>ceteris paribus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Pc - Rise in price </a:t>
            </a:r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Pr - Rise in price of related items  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Y - Level of income 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Exception – inferior goods i.e. basic necessities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T - Taste and preference  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Goods in fashion – mobiles, tablets,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ipads</a:t>
            </a:r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 etc</a:t>
            </a:r>
          </a:p>
          <a:p>
            <a:pPr lvl="1"/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‘demonstration effect’</a:t>
            </a:r>
          </a:p>
          <a:p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D - Other factors – size of population, composition of population, distribution of </a:t>
            </a:r>
            <a:r>
              <a:rPr lang="en-US" sz="2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income</a:t>
            </a:r>
            <a:endParaRPr lang="en-US" sz="2200" dirty="0" smtClean="0"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715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Law of Demand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7162800" cy="5135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Other things being equal, if the price of a commodity falls, the quantity demanded will rise and vice-versa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Inverse relationship between price and quantity demanded, other things remaining same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Drawing a Demand curve for an individual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Market demand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curve</a:t>
            </a:r>
            <a:endParaRPr lang="en-US" sz="22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43800" cy="715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itchFamily="18" charset="0"/>
              </a:rPr>
              <a:t>Law of Demand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7162800" cy="51355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Rationale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for the law of demand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When price falls the good becomes relatively cheaper –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substitution effect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Consumer’s purchasing power increases as s/he is able to buy more of the good at the same price – </a:t>
            </a: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income effect</a:t>
            </a:r>
          </a:p>
          <a:p>
            <a:pPr lvl="1"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Entry of more buyers in the market due to price fall</a:t>
            </a:r>
          </a:p>
          <a:p>
            <a:pPr>
              <a:lnSpc>
                <a:spcPct val="1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57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mbria" pitchFamily="18" charset="0"/>
              </a:rPr>
              <a:t>Exceptions to the Law of Demand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391400" cy="4983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Conspicuous goods – higher price increases the prestige value of the good – antique goods, paintings</a:t>
            </a:r>
          </a:p>
          <a:p>
            <a:pPr>
              <a:lnSpc>
                <a:spcPct val="150000"/>
              </a:lnSpc>
            </a:pP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Giffen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goods – inferior goods that occupy substantial place in consumer’s budget e.g. – as price of bread increased, British workers purchased more of it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Future expectations about prices – hoarding of grains during droughts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Impulsive purchases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Ignorance effect 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Movement along the DD curve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086600" cy="483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Other things remaining constant, if there is a change in the price, quantity demanded changes</a:t>
            </a:r>
          </a:p>
          <a:p>
            <a:pPr>
              <a:lnSpc>
                <a:spcPct val="150000"/>
              </a:lnSpc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What about shift of the DD curve?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5635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mbria" pitchFamily="18" charset="0"/>
              </a:rPr>
              <a:t>Shift of the Demand Curve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6324600" cy="51355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Change in income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Change in prices of other goods – substitutes and complementary goods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Change in tastes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Change in population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7" y="0"/>
            <a:ext cx="755073" cy="97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owy road design template">
  <a:themeElements>
    <a:clrScheme name="Default Design 7">
      <a:dk1>
        <a:srgbClr val="336699"/>
      </a:dk1>
      <a:lt1>
        <a:srgbClr val="5A4B3C"/>
      </a:lt1>
      <a:dk2>
        <a:srgbClr val="000000"/>
      </a:dk2>
      <a:lt2>
        <a:srgbClr val="ABC3D5"/>
      </a:lt2>
      <a:accent1>
        <a:srgbClr val="D2EBEB"/>
      </a:accent1>
      <a:accent2>
        <a:srgbClr val="CDC8C8"/>
      </a:accent2>
      <a:accent3>
        <a:srgbClr val="AAAAAA"/>
      </a:accent3>
      <a:accent4>
        <a:srgbClr val="4C3F32"/>
      </a:accent4>
      <a:accent5>
        <a:srgbClr val="E5F3F3"/>
      </a:accent5>
      <a:accent6>
        <a:srgbClr val="BAB5B5"/>
      </a:accent6>
      <a:hlink>
        <a:srgbClr val="7DB996"/>
      </a:hlink>
      <a:folHlink>
        <a:srgbClr val="F0A03C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78A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333333"/>
        </a:dk1>
        <a:lt1>
          <a:srgbClr val="FFFFFF"/>
        </a:lt1>
        <a:dk2>
          <a:srgbClr val="000000"/>
        </a:dk2>
        <a:lt2>
          <a:srgbClr val="333333"/>
        </a:lt2>
        <a:accent1>
          <a:srgbClr val="E6F5FF"/>
        </a:accent1>
        <a:accent2>
          <a:srgbClr val="0099CC"/>
        </a:accent2>
        <a:accent3>
          <a:srgbClr val="FFFFFF"/>
        </a:accent3>
        <a:accent4>
          <a:srgbClr val="2A2A2A"/>
        </a:accent4>
        <a:accent5>
          <a:srgbClr val="F0F9FF"/>
        </a:accent5>
        <a:accent6>
          <a:srgbClr val="008AB9"/>
        </a:accent6>
        <a:hlink>
          <a:srgbClr val="C0C0C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99"/>
        </a:dk1>
        <a:lt1>
          <a:srgbClr val="5A4B3C"/>
        </a:lt1>
        <a:dk2>
          <a:srgbClr val="000000"/>
        </a:dk2>
        <a:lt2>
          <a:srgbClr val="ABC3D5"/>
        </a:lt2>
        <a:accent1>
          <a:srgbClr val="D2EBEB"/>
        </a:accent1>
        <a:accent2>
          <a:srgbClr val="CDC8C8"/>
        </a:accent2>
        <a:accent3>
          <a:srgbClr val="AAAAAA"/>
        </a:accent3>
        <a:accent4>
          <a:srgbClr val="4C3F32"/>
        </a:accent4>
        <a:accent5>
          <a:srgbClr val="E5F3F3"/>
        </a:accent5>
        <a:accent6>
          <a:srgbClr val="BAB5B5"/>
        </a:accent6>
        <a:hlink>
          <a:srgbClr val="7DB996"/>
        </a:hlink>
        <a:folHlink>
          <a:srgbClr val="F0A03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C0C0C0"/>
        </a:lt1>
        <a:dk2>
          <a:srgbClr val="C8B876"/>
        </a:dk2>
        <a:lt2>
          <a:srgbClr val="5A552D"/>
        </a:lt2>
        <a:accent1>
          <a:srgbClr val="CDCD9B"/>
        </a:accent1>
        <a:accent2>
          <a:srgbClr val="FFFFCD"/>
        </a:accent2>
        <a:accent3>
          <a:srgbClr val="DCDCDC"/>
        </a:accent3>
        <a:accent4>
          <a:srgbClr val="562A00"/>
        </a:accent4>
        <a:accent5>
          <a:srgbClr val="E3E3CB"/>
        </a:accent5>
        <a:accent6>
          <a:srgbClr val="E7E7BA"/>
        </a:accent6>
        <a:hlink>
          <a:srgbClr val="9900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E3E5C"/>
        </a:dk1>
        <a:lt1>
          <a:srgbClr val="B2B2B2"/>
        </a:lt1>
        <a:dk2>
          <a:srgbClr val="A5A5C3"/>
        </a:dk2>
        <a:lt2>
          <a:srgbClr val="4D4D4D"/>
        </a:lt2>
        <a:accent1>
          <a:srgbClr val="F5F5DC"/>
        </a:accent1>
        <a:accent2>
          <a:srgbClr val="C84B0A"/>
        </a:accent2>
        <a:accent3>
          <a:srgbClr val="CFCFDE"/>
        </a:accent3>
        <a:accent4>
          <a:srgbClr val="979797"/>
        </a:accent4>
        <a:accent5>
          <a:srgbClr val="F9F9EB"/>
        </a:accent5>
        <a:accent6>
          <a:srgbClr val="B54308"/>
        </a:accent6>
        <a:hlink>
          <a:srgbClr val="91ACFF"/>
        </a:hlink>
        <a:folHlink>
          <a:srgbClr val="D791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5A58"/>
        </a:dk1>
        <a:lt1>
          <a:srgbClr val="B9C5D5"/>
        </a:lt1>
        <a:dk2>
          <a:srgbClr val="006699"/>
        </a:dk2>
        <a:lt2>
          <a:srgbClr val="006699"/>
        </a:lt2>
        <a:accent1>
          <a:srgbClr val="0F5E7D"/>
        </a:accent1>
        <a:accent2>
          <a:srgbClr val="6D6FC7"/>
        </a:accent2>
        <a:accent3>
          <a:srgbClr val="AAB8CA"/>
        </a:accent3>
        <a:accent4>
          <a:srgbClr val="9EA8B6"/>
        </a:accent4>
        <a:accent5>
          <a:srgbClr val="AAB6BF"/>
        </a:accent5>
        <a:accent6>
          <a:srgbClr val="6264B4"/>
        </a:accent6>
        <a:hlink>
          <a:srgbClr val="00FF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Snowy road design template</Template>
  <TotalTime>454</TotalTime>
  <Words>689</Words>
  <Application>Microsoft Office PowerPoint</Application>
  <PresentationFormat>On-screen Show (4:3)</PresentationFormat>
  <Paragraphs>109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Snowy road design template</vt:lpstr>
      <vt:lpstr>Theory of Demand</vt:lpstr>
      <vt:lpstr>Demand</vt:lpstr>
      <vt:lpstr>Determinants of demand</vt:lpstr>
      <vt:lpstr>Demand Function</vt:lpstr>
      <vt:lpstr>Law of Demand</vt:lpstr>
      <vt:lpstr>Law of Demand</vt:lpstr>
      <vt:lpstr>Exceptions to the Law of Demand</vt:lpstr>
      <vt:lpstr>Movement along the DD curve</vt:lpstr>
      <vt:lpstr>Shift of the Demand Curve</vt:lpstr>
      <vt:lpstr>Elasticity of Demand</vt:lpstr>
      <vt:lpstr>Price elasticity of demand</vt:lpstr>
      <vt:lpstr>Price elasticity of demand</vt:lpstr>
      <vt:lpstr>Determinants of price elasticity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Demand</dc:title>
  <dc:creator>abc</dc:creator>
  <cp:lastModifiedBy>i</cp:lastModifiedBy>
  <cp:revision>79</cp:revision>
  <dcterms:created xsi:type="dcterms:W3CDTF">2006-08-16T00:00:00Z</dcterms:created>
  <dcterms:modified xsi:type="dcterms:W3CDTF">2022-09-04T02:08:48Z</dcterms:modified>
</cp:coreProperties>
</file>