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11" r:id="rId2"/>
    <p:sldId id="299" r:id="rId3"/>
    <p:sldId id="300" r:id="rId4"/>
    <p:sldId id="301" r:id="rId5"/>
    <p:sldId id="302" r:id="rId6"/>
    <p:sldId id="303" r:id="rId7"/>
    <p:sldId id="304" r:id="rId8"/>
    <p:sldId id="305" r:id="rId9"/>
    <p:sldId id="306" r:id="rId10"/>
    <p:sldId id="307" r:id="rId11"/>
    <p:sldId id="309" r:id="rId12"/>
    <p:sldId id="30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94696"/>
  </p:normalViewPr>
  <p:slideViewPr>
    <p:cSldViewPr snapToGrid="0" snapToObjects="1">
      <p:cViewPr varScale="1">
        <p:scale>
          <a:sx n="80" d="100"/>
          <a:sy n="80" d="100"/>
        </p:scale>
        <p:origin x="54" y="7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47659CB-BF84-F74F-95EB-6F953048C7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School of …………</a:t>
            </a:r>
          </a:p>
        </p:txBody>
      </p:sp>
      <p:sp>
        <p:nvSpPr>
          <p:cNvPr id="3" name="Date Placeholder 2">
            <a:extLst>
              <a:ext uri="{FF2B5EF4-FFF2-40B4-BE49-F238E27FC236}">
                <a16:creationId xmlns:a16="http://schemas.microsoft.com/office/drawing/2014/main" xmlns="" id="{2B7085A3-07F8-A34F-9A0B-6F4694CDA1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DA5B50-FE66-4811-A7C0-F2204DDD6E2E}" type="datetime1">
              <a:rPr lang="en-IN" smtClean="0"/>
              <a:pPr/>
              <a:t>07-09-2022</a:t>
            </a:fld>
            <a:endParaRPr lang="en-US"/>
          </a:p>
        </p:txBody>
      </p:sp>
      <p:sp>
        <p:nvSpPr>
          <p:cNvPr id="4" name="Footer Placeholder 3">
            <a:extLst>
              <a:ext uri="{FF2B5EF4-FFF2-40B4-BE49-F238E27FC236}">
                <a16:creationId xmlns:a16="http://schemas.microsoft.com/office/drawing/2014/main" xmlns="" id="{AFA908EB-DD7C-3B4A-A7DF-2AF619263EC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FCB1C41E-5188-D247-8003-4D23BEC7A9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A92BAF-94A5-4240-A2BF-E6524060C5D1}" type="slidenum">
              <a:rPr lang="en-US" smtClean="0"/>
              <a:pPr/>
              <a:t>‹#›</a:t>
            </a:fld>
            <a:endParaRPr lang="en-US"/>
          </a:p>
        </p:txBody>
      </p:sp>
    </p:spTree>
    <p:extLst>
      <p:ext uri="{BB962C8B-B14F-4D97-AF65-F5344CB8AC3E}">
        <p14:creationId xmlns:p14="http://schemas.microsoft.com/office/powerpoint/2010/main" val="235106177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School of …………</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8C690E-70AB-4958-AB81-B252725AC6AD}" type="datetime1">
              <a:rPr lang="en-IN" smtClean="0"/>
              <a:pPr/>
              <a:t>07-09-2022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DDEA72-A9DA-0241-B584-7E6AEC2B0F1F}" type="slidenum">
              <a:rPr lang="en-US" smtClean="0"/>
              <a:pPr/>
              <a:t>‹#›</a:t>
            </a:fld>
            <a:endParaRPr lang="en-US"/>
          </a:p>
        </p:txBody>
      </p:sp>
    </p:spTree>
    <p:extLst>
      <p:ext uri="{BB962C8B-B14F-4D97-AF65-F5344CB8AC3E}">
        <p14:creationId xmlns:p14="http://schemas.microsoft.com/office/powerpoint/2010/main" val="444403577"/>
      </p:ext>
    </p:extLst>
  </p:cSld>
  <p:clrMap bg1="lt1" tx1="dk1" bg2="lt2" tx2="dk2" accent1="accent1" accent2="accent2" accent3="accent3" accent4="accent4" accent5="accent5" accent6="accent6" hlink="hlink" folHlink="folHlink"/>
  <p:hf sldNum="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 xmlns:a16="http://schemas.microsoft.com/office/drawing/2014/main"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459979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461843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2320884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866858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45996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916900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736251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616200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2447692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661123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1000750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fld id="{D2E9CB54-D444-44B1-8D57-055021D27D87}" type="datetime1">
              <a:rPr lang="en-IN" smtClean="0"/>
              <a:pPr/>
              <a:t>07-09-2022</a:t>
            </a:fld>
            <a:endParaRPr lang="en-US"/>
          </a:p>
        </p:txBody>
      </p:sp>
      <p:sp>
        <p:nvSpPr>
          <p:cNvPr id="6" name="Header Placeholder 5">
            <a:extLst>
              <a:ext uri="{FF2B5EF4-FFF2-40B4-BE49-F238E27FC236}">
                <a16:creationId xmlns:a16="http://schemas.microsoft.com/office/drawing/2014/main" xmlns="" id="{071AA0EE-48AD-41CF-B8E1-209D08089985}"/>
              </a:ext>
            </a:extLst>
          </p:cNvPr>
          <p:cNvSpPr>
            <a:spLocks noGrp="1"/>
          </p:cNvSpPr>
          <p:nvPr>
            <p:ph type="hdr" sz="quarter"/>
          </p:nvPr>
        </p:nvSpPr>
        <p:spPr/>
        <p:txBody>
          <a:bodyPr/>
          <a:lstStyle/>
          <a:p>
            <a:r>
              <a:rPr lang="en-US"/>
              <a:t>School of …………</a:t>
            </a:r>
          </a:p>
        </p:txBody>
      </p:sp>
    </p:spTree>
    <p:extLst>
      <p:ext uri="{BB962C8B-B14F-4D97-AF65-F5344CB8AC3E}">
        <p14:creationId xmlns:p14="http://schemas.microsoft.com/office/powerpoint/2010/main" val="382317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7A51A5-507D-7240-9F56-DD7EA04A7C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4C527D8-0F25-C74A-A33A-50E2C4ECC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087DB8D-2085-BA4F-BAA0-77C9844548D8}"/>
              </a:ext>
            </a:extLst>
          </p:cNvPr>
          <p:cNvSpPr>
            <a:spLocks noGrp="1"/>
          </p:cNvSpPr>
          <p:nvPr>
            <p:ph type="dt" sz="half" idx="10"/>
          </p:nvPr>
        </p:nvSpPr>
        <p:spPr/>
        <p:txBody>
          <a:bodyPr/>
          <a:lstStyle/>
          <a:p>
            <a:fld id="{B6589C56-92CE-47B2-ACB2-4F555ABA3A72}" type="datetime1">
              <a:rPr lang="en-US" smtClean="0"/>
              <a:pPr/>
              <a:t>9/7/2022</a:t>
            </a:fld>
            <a:endParaRPr lang="en-US"/>
          </a:p>
        </p:txBody>
      </p:sp>
      <p:sp>
        <p:nvSpPr>
          <p:cNvPr id="5" name="Footer Placeholder 4">
            <a:extLst>
              <a:ext uri="{FF2B5EF4-FFF2-40B4-BE49-F238E27FC236}">
                <a16:creationId xmlns:a16="http://schemas.microsoft.com/office/drawing/2014/main" xmlns="" id="{E314435B-1C12-E548-9938-754F28F1C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70445A2-F60F-8B4C-8CF6-5D16442B9D5E}"/>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1279454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0795C-9FBC-E649-BC83-1E0949D057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C366DD0-31C0-B144-B38B-DD81A100ABA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6741D1B-40DA-2741-A4B3-7EAAD6A42A09}"/>
              </a:ext>
            </a:extLst>
          </p:cNvPr>
          <p:cNvSpPr>
            <a:spLocks noGrp="1"/>
          </p:cNvSpPr>
          <p:nvPr>
            <p:ph type="dt" sz="half" idx="10"/>
          </p:nvPr>
        </p:nvSpPr>
        <p:spPr/>
        <p:txBody>
          <a:bodyPr/>
          <a:lstStyle/>
          <a:p>
            <a:fld id="{7A0F58B1-DF52-4F70-B763-700FC8E9FEA0}" type="datetime1">
              <a:rPr lang="en-US" smtClean="0"/>
              <a:pPr/>
              <a:t>9/7/2022</a:t>
            </a:fld>
            <a:endParaRPr lang="en-US"/>
          </a:p>
        </p:txBody>
      </p:sp>
      <p:sp>
        <p:nvSpPr>
          <p:cNvPr id="5" name="Footer Placeholder 4">
            <a:extLst>
              <a:ext uri="{FF2B5EF4-FFF2-40B4-BE49-F238E27FC236}">
                <a16:creationId xmlns:a16="http://schemas.microsoft.com/office/drawing/2014/main" xmlns="" id="{B43DE584-0159-E747-A6DC-AA897D1EC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84B54D-88D0-5843-AB57-7A4A6194ECB7}"/>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2092495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F6ED751-46A5-E944-BFD1-6418997625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F849067-FF63-A545-B8AB-1D4C2EB811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8A832E-7C18-E844-AD16-385329DD3693}"/>
              </a:ext>
            </a:extLst>
          </p:cNvPr>
          <p:cNvSpPr>
            <a:spLocks noGrp="1"/>
          </p:cNvSpPr>
          <p:nvPr>
            <p:ph type="dt" sz="half" idx="10"/>
          </p:nvPr>
        </p:nvSpPr>
        <p:spPr/>
        <p:txBody>
          <a:bodyPr/>
          <a:lstStyle/>
          <a:p>
            <a:fld id="{CFD87FA2-9D0A-48BA-8A36-22DA4A1EC439}" type="datetime1">
              <a:rPr lang="en-US" smtClean="0"/>
              <a:pPr/>
              <a:t>9/7/2022</a:t>
            </a:fld>
            <a:endParaRPr lang="en-US"/>
          </a:p>
        </p:txBody>
      </p:sp>
      <p:sp>
        <p:nvSpPr>
          <p:cNvPr id="5" name="Footer Placeholder 4">
            <a:extLst>
              <a:ext uri="{FF2B5EF4-FFF2-40B4-BE49-F238E27FC236}">
                <a16:creationId xmlns:a16="http://schemas.microsoft.com/office/drawing/2014/main" xmlns="" id="{87ED703F-ADE5-7446-B855-CC8642245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BBBEDA4-FFEC-2D4E-8187-CE601486227A}"/>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68481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FFA42D-0166-F145-BD9D-8B3F9DD658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87C57CD-2153-2947-8A7E-E315EC1F1F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071A5E5-6204-D748-9A98-B9C434AF00B0}"/>
              </a:ext>
            </a:extLst>
          </p:cNvPr>
          <p:cNvSpPr>
            <a:spLocks noGrp="1"/>
          </p:cNvSpPr>
          <p:nvPr>
            <p:ph type="dt" sz="half" idx="10"/>
          </p:nvPr>
        </p:nvSpPr>
        <p:spPr/>
        <p:txBody>
          <a:bodyPr/>
          <a:lstStyle/>
          <a:p>
            <a:fld id="{0FE34AB2-DC36-478B-AB99-42055C145F48}" type="datetime1">
              <a:rPr lang="en-US" smtClean="0"/>
              <a:pPr/>
              <a:t>9/7/2022</a:t>
            </a:fld>
            <a:endParaRPr lang="en-US"/>
          </a:p>
        </p:txBody>
      </p:sp>
      <p:sp>
        <p:nvSpPr>
          <p:cNvPr id="5" name="Footer Placeholder 4">
            <a:extLst>
              <a:ext uri="{FF2B5EF4-FFF2-40B4-BE49-F238E27FC236}">
                <a16:creationId xmlns:a16="http://schemas.microsoft.com/office/drawing/2014/main" xmlns="" id="{2AA08948-513D-EE42-BC00-37C518792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ACB9B26-AAA6-5349-A5C1-4C2138338CE8}"/>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51970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29FFC2-AB03-DB42-9BD8-B22278234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300DE38-3033-9F47-AA4C-8B5E13B4D7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5317132D-85B2-7949-AF1E-F8BE8D429DA4}"/>
              </a:ext>
            </a:extLst>
          </p:cNvPr>
          <p:cNvSpPr>
            <a:spLocks noGrp="1"/>
          </p:cNvSpPr>
          <p:nvPr>
            <p:ph type="dt" sz="half" idx="10"/>
          </p:nvPr>
        </p:nvSpPr>
        <p:spPr/>
        <p:txBody>
          <a:bodyPr/>
          <a:lstStyle/>
          <a:p>
            <a:fld id="{4DADFD8A-3890-4F1F-B12B-D681F9110C31}" type="datetime1">
              <a:rPr lang="en-US" smtClean="0"/>
              <a:pPr/>
              <a:t>9/7/2022</a:t>
            </a:fld>
            <a:endParaRPr lang="en-US"/>
          </a:p>
        </p:txBody>
      </p:sp>
      <p:sp>
        <p:nvSpPr>
          <p:cNvPr id="5" name="Footer Placeholder 4">
            <a:extLst>
              <a:ext uri="{FF2B5EF4-FFF2-40B4-BE49-F238E27FC236}">
                <a16:creationId xmlns:a16="http://schemas.microsoft.com/office/drawing/2014/main" xmlns="" id="{A9D7402D-FCC8-324B-9252-6DB27CF535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34C1BD5-59DB-F841-84E8-7C615B4D5FDA}"/>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13830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F97CB5-04AC-B145-8DFB-EB6410E6EE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1F8E368-D415-204B-ACAA-F2A7CF20C40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017E3FC-7CBB-1247-A715-756F7891E8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BBD3D62-50EC-C044-98A5-8700F758EE6D}"/>
              </a:ext>
            </a:extLst>
          </p:cNvPr>
          <p:cNvSpPr>
            <a:spLocks noGrp="1"/>
          </p:cNvSpPr>
          <p:nvPr>
            <p:ph type="dt" sz="half" idx="10"/>
          </p:nvPr>
        </p:nvSpPr>
        <p:spPr/>
        <p:txBody>
          <a:bodyPr/>
          <a:lstStyle/>
          <a:p>
            <a:fld id="{88206B72-FD0C-4718-AF10-7BB8D430169A}" type="datetime1">
              <a:rPr lang="en-US" smtClean="0"/>
              <a:pPr/>
              <a:t>9/7/2022</a:t>
            </a:fld>
            <a:endParaRPr lang="en-US"/>
          </a:p>
        </p:txBody>
      </p:sp>
      <p:sp>
        <p:nvSpPr>
          <p:cNvPr id="6" name="Footer Placeholder 5">
            <a:extLst>
              <a:ext uri="{FF2B5EF4-FFF2-40B4-BE49-F238E27FC236}">
                <a16:creationId xmlns:a16="http://schemas.microsoft.com/office/drawing/2014/main" xmlns="" id="{8A2EAB96-574C-E141-B587-FE77CA3AF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07F35D1-150B-B64E-B84A-2048D42BD991}"/>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278101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B7533F-17AF-804A-A825-268C243B3B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E659667-F4B2-D34A-84DB-2D0B3B7E9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343CC843-ECAB-E845-A911-4684E76355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B39753F-B4DE-CE4B-B215-45927F9B7F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0267AF6-C258-E74A-972A-43ACAF121BC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3AB73E8-AA99-9D44-B73A-36DAB298DB66}"/>
              </a:ext>
            </a:extLst>
          </p:cNvPr>
          <p:cNvSpPr>
            <a:spLocks noGrp="1"/>
          </p:cNvSpPr>
          <p:nvPr>
            <p:ph type="dt" sz="half" idx="10"/>
          </p:nvPr>
        </p:nvSpPr>
        <p:spPr/>
        <p:txBody>
          <a:bodyPr/>
          <a:lstStyle/>
          <a:p>
            <a:fld id="{06CAF295-340C-4891-B250-3853F7357173}" type="datetime1">
              <a:rPr lang="en-US" smtClean="0"/>
              <a:pPr/>
              <a:t>9/7/2022</a:t>
            </a:fld>
            <a:endParaRPr lang="en-US"/>
          </a:p>
        </p:txBody>
      </p:sp>
      <p:sp>
        <p:nvSpPr>
          <p:cNvPr id="8" name="Footer Placeholder 7">
            <a:extLst>
              <a:ext uri="{FF2B5EF4-FFF2-40B4-BE49-F238E27FC236}">
                <a16:creationId xmlns:a16="http://schemas.microsoft.com/office/drawing/2014/main" xmlns="" id="{B0067D41-A024-DF40-9456-B595B1820A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22720FB-7B0C-3744-BA3E-16919C38CFAE}"/>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74033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BF3F3C-AADB-6B41-A93A-646C80736E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5F44714-C02E-224F-9D69-9FD099B1B610}"/>
              </a:ext>
            </a:extLst>
          </p:cNvPr>
          <p:cNvSpPr>
            <a:spLocks noGrp="1"/>
          </p:cNvSpPr>
          <p:nvPr>
            <p:ph type="dt" sz="half" idx="10"/>
          </p:nvPr>
        </p:nvSpPr>
        <p:spPr/>
        <p:txBody>
          <a:bodyPr/>
          <a:lstStyle/>
          <a:p>
            <a:fld id="{80B584F0-01E0-40D7-8F57-047FE452AF4F}" type="datetime1">
              <a:rPr lang="en-US" smtClean="0"/>
              <a:pPr/>
              <a:t>9/7/2022</a:t>
            </a:fld>
            <a:endParaRPr lang="en-US"/>
          </a:p>
        </p:txBody>
      </p:sp>
      <p:sp>
        <p:nvSpPr>
          <p:cNvPr id="4" name="Footer Placeholder 3">
            <a:extLst>
              <a:ext uri="{FF2B5EF4-FFF2-40B4-BE49-F238E27FC236}">
                <a16:creationId xmlns:a16="http://schemas.microsoft.com/office/drawing/2014/main" xmlns="" id="{6428516B-7AA2-444C-8C23-2484FBA986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EB44E81-FED1-6D4E-AA56-C90660548A49}"/>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88281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AB9069D-ACC1-2846-BB69-0C25ABE4128B}"/>
              </a:ext>
            </a:extLst>
          </p:cNvPr>
          <p:cNvSpPr>
            <a:spLocks noGrp="1"/>
          </p:cNvSpPr>
          <p:nvPr>
            <p:ph type="dt" sz="half" idx="10"/>
          </p:nvPr>
        </p:nvSpPr>
        <p:spPr/>
        <p:txBody>
          <a:bodyPr/>
          <a:lstStyle/>
          <a:p>
            <a:fld id="{7AD3A4AA-E395-466A-A7A4-6B7D85D26E0C}" type="datetime1">
              <a:rPr lang="en-US" smtClean="0"/>
              <a:pPr/>
              <a:t>9/7/2022</a:t>
            </a:fld>
            <a:endParaRPr lang="en-US"/>
          </a:p>
        </p:txBody>
      </p:sp>
      <p:sp>
        <p:nvSpPr>
          <p:cNvPr id="3" name="Footer Placeholder 2">
            <a:extLst>
              <a:ext uri="{FF2B5EF4-FFF2-40B4-BE49-F238E27FC236}">
                <a16:creationId xmlns:a16="http://schemas.microsoft.com/office/drawing/2014/main" xmlns="" id="{167E34F7-C671-004D-809D-FAA835295E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9B55E6A-D1AE-1B44-AE7B-9AA711C28798}"/>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50705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9681E-D7B2-6449-AF06-3270CDE66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882A3C9-366D-3940-BC0B-0CFC920333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953DC75-2188-D14F-8B64-470BD5171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FC69DD6-BF4D-1F43-9CC6-5D52D2316455}"/>
              </a:ext>
            </a:extLst>
          </p:cNvPr>
          <p:cNvSpPr>
            <a:spLocks noGrp="1"/>
          </p:cNvSpPr>
          <p:nvPr>
            <p:ph type="dt" sz="half" idx="10"/>
          </p:nvPr>
        </p:nvSpPr>
        <p:spPr/>
        <p:txBody>
          <a:bodyPr/>
          <a:lstStyle/>
          <a:p>
            <a:fld id="{76B93B69-3894-4C77-B995-7BDB70807655}" type="datetime1">
              <a:rPr lang="en-US" smtClean="0"/>
              <a:pPr/>
              <a:t>9/7/2022</a:t>
            </a:fld>
            <a:endParaRPr lang="en-US"/>
          </a:p>
        </p:txBody>
      </p:sp>
      <p:sp>
        <p:nvSpPr>
          <p:cNvPr id="6" name="Footer Placeholder 5">
            <a:extLst>
              <a:ext uri="{FF2B5EF4-FFF2-40B4-BE49-F238E27FC236}">
                <a16:creationId xmlns:a16="http://schemas.microsoft.com/office/drawing/2014/main" xmlns="" id="{B8346F58-8566-B14B-9E2D-ADD0E3195D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9B0B562-EE07-E941-B226-A14AAE532392}"/>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08263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EB8B-69D9-6A4D-9AB7-AFFFB081EC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53FAE5A-CA14-1A43-91AA-DCAA4B553B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9E1AAA7-3BF0-344A-88DF-721AE46FD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43809F0-5FCF-8B4E-A9EF-F54690804129}"/>
              </a:ext>
            </a:extLst>
          </p:cNvPr>
          <p:cNvSpPr>
            <a:spLocks noGrp="1"/>
          </p:cNvSpPr>
          <p:nvPr>
            <p:ph type="dt" sz="half" idx="10"/>
          </p:nvPr>
        </p:nvSpPr>
        <p:spPr/>
        <p:txBody>
          <a:bodyPr/>
          <a:lstStyle/>
          <a:p>
            <a:fld id="{196EE046-EB2A-4FB4-8D5F-BBE901205507}" type="datetime1">
              <a:rPr lang="en-US" smtClean="0"/>
              <a:pPr/>
              <a:t>9/7/2022</a:t>
            </a:fld>
            <a:endParaRPr lang="en-US"/>
          </a:p>
        </p:txBody>
      </p:sp>
      <p:sp>
        <p:nvSpPr>
          <p:cNvPr id="6" name="Footer Placeholder 5">
            <a:extLst>
              <a:ext uri="{FF2B5EF4-FFF2-40B4-BE49-F238E27FC236}">
                <a16:creationId xmlns:a16="http://schemas.microsoft.com/office/drawing/2014/main" xmlns="" id="{59E36D1F-45BA-FA43-9565-4D8F779528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4A31EC5-CE1A-2F4E-AB06-9D0E90530CE7}"/>
              </a:ext>
            </a:extLst>
          </p:cNvPr>
          <p:cNvSpPr>
            <a:spLocks noGrp="1"/>
          </p:cNvSpPr>
          <p:nvPr>
            <p:ph type="sldNum" sz="quarter" idx="12"/>
          </p:nvPr>
        </p:nvSpPr>
        <p:spPr/>
        <p:txBody>
          <a:bodyPr/>
          <a:lstStyle/>
          <a:p>
            <a:fld id="{0DB3F5DA-0F3F-FF46-BDE9-7495294E9A04}" type="slidenum">
              <a:rPr lang="en-US" smtClean="0"/>
              <a:pPr/>
              <a:t>‹#›</a:t>
            </a:fld>
            <a:endParaRPr lang="en-US"/>
          </a:p>
        </p:txBody>
      </p:sp>
    </p:spTree>
    <p:extLst>
      <p:ext uri="{BB962C8B-B14F-4D97-AF65-F5344CB8AC3E}">
        <p14:creationId xmlns:p14="http://schemas.microsoft.com/office/powerpoint/2010/main" val="321127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2329BE7-407A-964A-8517-6D42CF674F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97E2056-654E-8345-A333-D4E1EA3412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DFC04D6-869A-864D-95B4-1005B9A7CC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62BA8A-BF79-426D-BD2A-1233791274C1}" type="datetime1">
              <a:rPr lang="en-US" smtClean="0"/>
              <a:pPr/>
              <a:t>9/7/2022</a:t>
            </a:fld>
            <a:endParaRPr lang="en-US"/>
          </a:p>
        </p:txBody>
      </p:sp>
      <p:sp>
        <p:nvSpPr>
          <p:cNvPr id="5" name="Footer Placeholder 4">
            <a:extLst>
              <a:ext uri="{FF2B5EF4-FFF2-40B4-BE49-F238E27FC236}">
                <a16:creationId xmlns:a16="http://schemas.microsoft.com/office/drawing/2014/main" xmlns="" id="{BD2A2738-A23A-F74B-92DF-8746BC7CD0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4B72659A-8EA6-A843-9183-BBE98959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B3F5DA-0F3F-FF46-BDE9-7495294E9A04}" type="slidenum">
              <a:rPr lang="en-US" smtClean="0"/>
              <a:pPr/>
              <a:t>‹#›</a:t>
            </a:fld>
            <a:endParaRPr lang="en-US"/>
          </a:p>
        </p:txBody>
      </p:sp>
    </p:spTree>
    <p:extLst>
      <p:ext uri="{BB962C8B-B14F-4D97-AF65-F5344CB8AC3E}">
        <p14:creationId xmlns:p14="http://schemas.microsoft.com/office/powerpoint/2010/main" val="50007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fontAlgn="base"/>
            <a:endParaRPr lang="en-IN" sz="3200" b="1"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4" name="Title 1">
            <a:extLst>
              <a:ext uri="{FF2B5EF4-FFF2-40B4-BE49-F238E27FC236}">
                <a16:creationId xmlns="" xmlns:a16="http://schemas.microsoft.com/office/drawing/2014/main" id="{3AA6E5BF-E1DB-4665-A392-D48E44852D18}"/>
              </a:ext>
            </a:extLst>
          </p:cNvPr>
          <p:cNvSpPr txBox="1">
            <a:spLocks noChangeArrowheads="1"/>
          </p:cNvSpPr>
          <p:nvPr/>
        </p:nvSpPr>
        <p:spPr>
          <a:xfrm>
            <a:off x="3" y="6422707"/>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Ar. </a:t>
            </a:r>
            <a:r>
              <a:rPr kumimoji="0" lang="en-IN" altLang="zh-CN" sz="2400" b="1" i="0" u="none" strike="noStrike" kern="1200" cap="none" spc="0" normalizeH="0" baseline="0" noProof="0" dirty="0" err="1" smtClean="0">
                <a:ln>
                  <a:noFill/>
                </a:ln>
                <a:solidFill>
                  <a:schemeClr val="bg1"/>
                </a:solidFill>
                <a:effectLst/>
                <a:uLnTx/>
                <a:uFillTx/>
                <a:latin typeface="Tinos"/>
                <a:ea typeface="+mj-ea"/>
                <a:cs typeface="+mj-cs"/>
              </a:rPr>
              <a:t>Kavita</a:t>
            </a:r>
            <a:r>
              <a:rPr kumimoji="0" lang="en-IN" altLang="zh-CN" sz="2400" b="1" i="0" u="none" strike="noStrike" kern="1200" cap="none" spc="0" normalizeH="0" baseline="0" noProof="0" dirty="0" smtClean="0">
                <a:ln>
                  <a:noFill/>
                </a:ln>
                <a:solidFill>
                  <a:schemeClr val="bg1"/>
                </a:solidFill>
                <a:effectLst/>
                <a:uLnTx/>
                <a:uFillTx/>
                <a:latin typeface="Tinos"/>
                <a:ea typeface="+mj-ea"/>
                <a:cs typeface="+mj-cs"/>
              </a:rPr>
              <a:t> </a:t>
            </a:r>
            <a:r>
              <a:rPr kumimoji="0" lang="en-IN" altLang="zh-CN" sz="2400" b="1" i="0" u="none" strike="noStrike" kern="1200" cap="none" spc="0" normalizeH="0" baseline="0" noProof="0" dirty="0" err="1" smtClean="0">
                <a:ln>
                  <a:noFill/>
                </a:ln>
                <a:solidFill>
                  <a:schemeClr val="bg1"/>
                </a:solidFill>
                <a:effectLst/>
                <a:uLnTx/>
                <a:uFillTx/>
                <a:latin typeface="Tinos"/>
                <a:ea typeface="+mj-ea"/>
                <a:cs typeface="+mj-cs"/>
              </a:rPr>
              <a:t>Nagpal</a:t>
            </a: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5" name="TextBox 4">
            <a:extLst>
              <a:ext uri="{FF2B5EF4-FFF2-40B4-BE49-F238E27FC236}">
                <a16:creationId xmlns="" xmlns:a16="http://schemas.microsoft.com/office/drawing/2014/main" id="{3D8ED576-2121-493C-8981-AB2BE7761D8F}"/>
              </a:ext>
            </a:extLst>
          </p:cNvPr>
          <p:cNvSpPr txBox="1"/>
          <p:nvPr/>
        </p:nvSpPr>
        <p:spPr>
          <a:xfrm>
            <a:off x="3158926" y="1900989"/>
            <a:ext cx="6093724" cy="2677656"/>
          </a:xfrm>
          <a:prstGeom prst="rect">
            <a:avLst/>
          </a:prstGeom>
          <a:noFill/>
        </p:spPr>
        <p:txBody>
          <a:bodyPr wrap="square">
            <a:spAutoFit/>
          </a:bodyPr>
          <a:lstStyle/>
          <a:p>
            <a:pPr algn="ctr"/>
            <a:r>
              <a:rPr lang="en-US" sz="5400" b="1" u="sng" dirty="0" smtClean="0">
                <a:latin typeface="Times New Roman" panose="02020603050405020304" pitchFamily="18" charset="0"/>
                <a:cs typeface="Times New Roman" panose="02020603050405020304" pitchFamily="18" charset="0"/>
              </a:rPr>
              <a:t>Disaster Management</a:t>
            </a:r>
          </a:p>
          <a:p>
            <a:pPr algn="ctr"/>
            <a:endParaRPr lang="en-US" sz="4000" b="1" u="sng" dirty="0">
              <a:latin typeface="Times New Roman" panose="02020603050405020304" pitchFamily="18" charset="0"/>
              <a:cs typeface="Times New Roman" panose="02020603050405020304" pitchFamily="18" charset="0"/>
            </a:endParaRPr>
          </a:p>
          <a:p>
            <a:pPr algn="ctr"/>
            <a:r>
              <a:rPr lang="en-US" sz="2000" b="1" u="sng" dirty="0" smtClean="0">
                <a:latin typeface="Times New Roman" panose="02020603050405020304" pitchFamily="18" charset="0"/>
                <a:cs typeface="Times New Roman" panose="02020603050405020304" pitchFamily="18" charset="0"/>
              </a:rPr>
              <a:t>TYPES OF PLANS</a:t>
            </a:r>
            <a:endParaRPr lang="en-US" sz="2000" b="1" u="sng" dirty="0">
              <a:latin typeface="Times New Roman" panose="02020603050405020304" pitchFamily="18" charset="0"/>
              <a:cs typeface="Times New Roman" panose="02020603050405020304" pitchFamily="18" charset="0"/>
            </a:endParaRPr>
          </a:p>
        </p:txBody>
      </p:sp>
      <p:pic>
        <p:nvPicPr>
          <p:cNvPr id="8" name="Picture 7"/>
          <p:cNvPicPr>
            <a:picLocks noChangeAspect="1" noChangeArrowheads="1"/>
          </p:cNvPicPr>
          <p:nvPr/>
        </p:nvPicPr>
        <p:blipFill>
          <a:blip r:embed="rId3" cstate="print"/>
          <a:srcRect/>
          <a:stretch>
            <a:fillRect/>
          </a:stretch>
        </p:blipFill>
        <p:spPr bwMode="auto">
          <a:xfrm>
            <a:off x="11000623" y="0"/>
            <a:ext cx="1019175" cy="1216025"/>
          </a:xfrm>
          <a:prstGeom prst="rect">
            <a:avLst/>
          </a:prstGeom>
          <a:noFill/>
          <a:ln w="9525">
            <a:noFill/>
            <a:miter lim="800000"/>
            <a:headEnd/>
            <a:tailEnd/>
          </a:ln>
        </p:spPr>
      </p:pic>
    </p:spTree>
    <p:extLst>
      <p:ext uri="{BB962C8B-B14F-4D97-AF65-F5344CB8AC3E}">
        <p14:creationId xmlns:p14="http://schemas.microsoft.com/office/powerpoint/2010/main" val="367925002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Group Dynamics</a:t>
            </a:r>
          </a:p>
          <a:p>
            <a:pPr algn="ctr"/>
            <a:endParaRPr lang="en-US" sz="3200" b="1" i="0" u="sng" strike="noStrike" baseline="0" dirty="0">
              <a:solidFill>
                <a:schemeClr val="bg1"/>
              </a:solidFill>
              <a:latin typeface="Times New Roman" panose="02020603050405020304" pitchFamily="18" charset="0"/>
              <a:cs typeface="Times New Roman" panose="02020603050405020304" pitchFamily="18" charset="0"/>
            </a:endParaRP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3E04287C-8F37-4014-811D-DE8218B781D0}"/>
              </a:ext>
            </a:extLst>
          </p:cNvPr>
          <p:cNvSpPr txBox="1"/>
          <p:nvPr/>
        </p:nvSpPr>
        <p:spPr>
          <a:xfrm>
            <a:off x="291273" y="1321205"/>
            <a:ext cx="11609447" cy="3293209"/>
          </a:xfrm>
          <a:prstGeom prst="rect">
            <a:avLst/>
          </a:prstGeom>
          <a:noFill/>
        </p:spPr>
        <p:txBody>
          <a:bodyPr wrap="square">
            <a:spAutoFit/>
          </a:bodyPr>
          <a:lstStyle/>
          <a:p>
            <a:pPr marL="342900" indent="-342900" algn="l">
              <a:buFont typeface="Arial" panose="020B0604020202020204" pitchFamily="34" charset="0"/>
              <a:buChar char="•"/>
            </a:pPr>
            <a:r>
              <a:rPr lang="en-US" sz="1600" dirty="0">
                <a:solidFill>
                  <a:srgbClr val="000000"/>
                </a:solidFill>
                <a:latin typeface="Times New Roman" panose="02020603050405020304" pitchFamily="18" charset="0"/>
                <a:cs typeface="Times New Roman" panose="02020603050405020304" pitchFamily="18" charset="0"/>
              </a:rPr>
              <a:t>It i</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s a classification of behaviours and processes taking place within and between social groups.</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A noted social psychologist Kurt Lewin coined the term ‘group dynamics’ in the early 1940s.</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An understanding of the intricacies relating to group behaviour helps in decision-making. </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Study involves sensitive information like social class divisions, regionalism and other forms of social prejudice.</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Nature and attitude of persons involved in group tasks.</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These information will help in establish in autonomous work groups</a:t>
            </a:r>
            <a:endParaRPr lang="en-US" sz="160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inter and intra group relationship of individuals should be good so that the achievement of goals is facilitated.</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Instead of being competitive, the individuals have to be adaptive and cooperative.</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Members of group follow the code of conduct of the group, and the responsibilities and obligations of each member are dictated by group norms.</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If a group is highly cohesive, the member may settle a conflict and can clear misunderstanding easily.</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important aspect of an autonomous wor</a:t>
            </a:r>
            <a:r>
              <a:rPr lang="en-US" sz="1600" dirty="0">
                <a:solidFill>
                  <a:srgbClr val="000000"/>
                </a:solidFill>
                <a:latin typeface="Times New Roman" panose="02020603050405020304" pitchFamily="18" charset="0"/>
                <a:cs typeface="Times New Roman" panose="02020603050405020304" pitchFamily="18" charset="0"/>
              </a:rPr>
              <a:t>k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group is that members trust one another and collaborate towards achieving goals.</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attitude of collaborative decision making is warranted so that the group can take quick decisions at times of crises.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10669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Understanding the Importance of Team Building in Disaster Management</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BAD591F3-2599-47E8-9EF4-2D29C2C647EF}"/>
              </a:ext>
            </a:extLst>
          </p:cNvPr>
          <p:cNvSpPr txBox="1"/>
          <p:nvPr/>
        </p:nvSpPr>
        <p:spPr>
          <a:xfrm>
            <a:off x="624385" y="1342957"/>
            <a:ext cx="11440236" cy="3293209"/>
          </a:xfrm>
          <a:prstGeom prst="rect">
            <a:avLst/>
          </a:prstGeom>
          <a:noFill/>
        </p:spPr>
        <p:txBody>
          <a:bodyPr wrap="square">
            <a:spAutoFit/>
          </a:bodyPr>
          <a:lstStyle/>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Team work foster better and open communication between individuals. </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It will help in :</a:t>
            </a:r>
          </a:p>
          <a:p>
            <a:pPr algn="l"/>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AutoNum type="arabicPeriod"/>
            </a:pPr>
            <a:r>
              <a:rPr lang="en-US" sz="1600" b="0" i="0" u="none" strike="noStrike" baseline="0" dirty="0">
                <a:latin typeface="Times New Roman" panose="02020603050405020304" pitchFamily="18" charset="0"/>
                <a:cs typeface="Times New Roman" panose="02020603050405020304" pitchFamily="18" charset="0"/>
              </a:rPr>
              <a:t>A team has shared values and a common goal.</a:t>
            </a:r>
          </a:p>
          <a:p>
            <a:pPr marL="342900" indent="-342900" algn="l">
              <a:buAutoNum type="arabicPeriod"/>
            </a:pPr>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2. No individual identity of member.</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3. A team has individuals who can be trained as member rather than as high performers</a:t>
            </a:r>
          </a:p>
          <a:p>
            <a:pPr algn="l"/>
            <a:r>
              <a:rPr lang="en-US" sz="1600" b="0" i="0" u="none" strike="noStrike" baseline="0" dirty="0">
                <a:latin typeface="Times New Roman" panose="02020603050405020304" pitchFamily="18" charset="0"/>
                <a:cs typeface="Times New Roman" panose="02020603050405020304" pitchFamily="18" charset="0"/>
              </a:rPr>
              <a:t>.</a:t>
            </a:r>
          </a:p>
          <a:p>
            <a:pPr algn="l"/>
            <a:r>
              <a:rPr lang="en-US" sz="1600" b="0" i="0" u="none" strike="noStrike" baseline="0" dirty="0">
                <a:latin typeface="Times New Roman" panose="02020603050405020304" pitchFamily="18" charset="0"/>
                <a:cs typeface="Times New Roman" panose="02020603050405020304" pitchFamily="18" charset="0"/>
              </a:rPr>
              <a:t>4. A team shares values, integrity and commitment.</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5. An effective team takes risks.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20594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Capability Assessment</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1C6F989C-C954-4569-95C3-C45B38106455}"/>
              </a:ext>
            </a:extLst>
          </p:cNvPr>
          <p:cNvSpPr txBox="1"/>
          <p:nvPr/>
        </p:nvSpPr>
        <p:spPr>
          <a:xfrm>
            <a:off x="354842" y="1437495"/>
            <a:ext cx="11204812" cy="3785652"/>
          </a:xfrm>
          <a:prstGeom prst="rect">
            <a:avLst/>
          </a:prstGeom>
          <a:noFill/>
        </p:spPr>
        <p:txBody>
          <a:bodyPr wrap="square">
            <a:spAutoFit/>
          </a:bodyPr>
          <a:lstStyle/>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Capability assessment helps in getting a realistic view of the quality and quantity of available resources for mitigating disaster and responding to it.</a:t>
            </a:r>
          </a:p>
          <a:p>
            <a:pPr marL="342900" indent="-342900" algn="l">
              <a:buFont typeface="Arial" panose="020B0604020202020204" pitchFamily="34" charset="0"/>
              <a:buChar char="•"/>
            </a:pPr>
            <a:endParaRPr lang="en-US" sz="1600" b="0" i="0" u="none" strike="noStrike" baseline="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Capacity assessment is a very important part of emergency management plans. It includes:</a:t>
            </a:r>
          </a:p>
          <a:p>
            <a:pPr algn="l"/>
            <a:r>
              <a:rPr lang="en-US" sz="1600" b="0" i="0" u="none" strike="noStrike" baseline="0" dirty="0">
                <a:latin typeface="Times New Roman" panose="02020603050405020304" pitchFamily="18" charset="0"/>
                <a:cs typeface="Times New Roman" panose="02020603050405020304" pitchFamily="18" charset="0"/>
              </a:rPr>
              <a:t>1. Personnel</a:t>
            </a:r>
          </a:p>
          <a:p>
            <a:pPr algn="l"/>
            <a:r>
              <a:rPr lang="en-US" sz="1600" b="0" i="0" u="none" strike="noStrike" baseline="0" dirty="0">
                <a:latin typeface="Times New Roman" panose="02020603050405020304" pitchFamily="18" charset="0"/>
                <a:cs typeface="Times New Roman" panose="02020603050405020304" pitchFamily="18" charset="0"/>
              </a:rPr>
              <a:t>2. Equipment and Material</a:t>
            </a:r>
          </a:p>
          <a:p>
            <a:pPr marL="342900" indent="-342900" algn="l">
              <a:buFont typeface="Arial" panose="020B0604020202020204" pitchFamily="34" charset="0"/>
              <a:buChar char="•"/>
            </a:pPr>
            <a:endParaRPr lang="en-US" sz="1600" b="0" i="0" u="none" strike="noStrike" baseline="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Capacity assessment rating are:</a:t>
            </a:r>
          </a:p>
          <a:p>
            <a:pPr algn="l"/>
            <a:r>
              <a:rPr lang="en-US" sz="1600" b="0" i="0" u="none" strike="noStrike" baseline="0" dirty="0">
                <a:latin typeface="Times New Roman" panose="02020603050405020304" pitchFamily="18" charset="0"/>
                <a:cs typeface="Times New Roman" panose="02020603050405020304" pitchFamily="18" charset="0"/>
              </a:rPr>
              <a:t>1. Satisfactory</a:t>
            </a:r>
          </a:p>
          <a:p>
            <a:pPr algn="l"/>
            <a:r>
              <a:rPr lang="en-US" sz="1600" b="0" i="0" u="none" strike="noStrike" baseline="0" dirty="0">
                <a:latin typeface="Times New Roman" panose="02020603050405020304" pitchFamily="18" charset="0"/>
                <a:cs typeface="Times New Roman" panose="02020603050405020304" pitchFamily="18" charset="0"/>
              </a:rPr>
              <a:t>2. Needs improvements</a:t>
            </a:r>
          </a:p>
          <a:p>
            <a:pPr algn="l"/>
            <a:r>
              <a:rPr lang="en-US" sz="1600" b="0" i="0" u="none" strike="noStrike" baseline="0" dirty="0">
                <a:latin typeface="Times New Roman" panose="02020603050405020304" pitchFamily="18" charset="0"/>
                <a:cs typeface="Times New Roman" panose="02020603050405020304" pitchFamily="18" charset="0"/>
              </a:rPr>
              <a:t>3. Deficient</a:t>
            </a:r>
          </a:p>
          <a:p>
            <a:pPr marL="342900" indent="-342900" algn="l">
              <a:buFont typeface="Arial" panose="020B0604020202020204" pitchFamily="34" charset="0"/>
              <a:buChar char="•"/>
            </a:pPr>
            <a:endParaRPr lang="en-US" sz="1600" b="0" i="0" u="none" strike="noStrike" baseline="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Capability Enhancement plans are documents based on the capability assessment data.</a:t>
            </a:r>
          </a:p>
          <a:p>
            <a:pPr marL="342900" indent="-342900" algn="l">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Capability assessment must be done at regular intervals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648692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Types Of Plans: Management By Objective</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6CD3C32A-3F88-4AF0-917B-D61CF7893F7A}"/>
              </a:ext>
            </a:extLst>
          </p:cNvPr>
          <p:cNvSpPr txBox="1"/>
          <p:nvPr/>
        </p:nvSpPr>
        <p:spPr>
          <a:xfrm>
            <a:off x="491728" y="1536174"/>
            <a:ext cx="10922794" cy="3785652"/>
          </a:xfrm>
          <a:prstGeom prst="rect">
            <a:avLst/>
          </a:prstGeom>
          <a:noFill/>
        </p:spPr>
        <p:txBody>
          <a:bodyPr wrap="square">
            <a:spAutoFit/>
          </a:bodyPr>
          <a:lstStyle/>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MBO was first presented by Peter Drucker in his book, ‘The Practice of Management’ in 1954.</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core of MBO is </a:t>
            </a:r>
            <a:r>
              <a:rPr lang="en-US" sz="1600" b="1" i="0" u="none" strike="noStrike" baseline="0" dirty="0">
                <a:solidFill>
                  <a:srgbClr val="000000"/>
                </a:solidFill>
                <a:latin typeface="Times New Roman" panose="02020603050405020304" pitchFamily="18" charset="0"/>
                <a:cs typeface="Times New Roman" panose="02020603050405020304" pitchFamily="18" charset="0"/>
              </a:rPr>
              <a:t>participative goal setting, course of action selection and decision-making.</a:t>
            </a: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It is observed that in participative goal setting, an individual is more motivated and committed towards achieving the goals.</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algn="l"/>
            <a:r>
              <a:rPr lang="en-US" sz="1600" b="0" i="0" u="none" strike="noStrike" baseline="0" dirty="0">
                <a:solidFill>
                  <a:srgbClr val="000000"/>
                </a:solidFill>
                <a:latin typeface="Times New Roman" panose="02020603050405020304" pitchFamily="18" charset="0"/>
                <a:cs typeface="Times New Roman" panose="02020603050405020304" pitchFamily="18" charset="0"/>
              </a:rPr>
              <a:t>Benefits of MBO –</a:t>
            </a:r>
          </a:p>
          <a:p>
            <a:pPr algn="l"/>
            <a:r>
              <a:rPr lang="en-US" sz="1600" b="0" i="0" u="none" strike="noStrike" baseline="0" dirty="0">
                <a:latin typeface="Times New Roman" panose="02020603050405020304" pitchFamily="18" charset="0"/>
                <a:cs typeface="Times New Roman" panose="02020603050405020304" pitchFamily="18" charset="0"/>
              </a:rPr>
              <a:t>1. Clarity of goals.</a:t>
            </a:r>
          </a:p>
          <a:p>
            <a:pPr algn="l"/>
            <a:r>
              <a:rPr lang="en-US" sz="1600" b="0" i="0" u="none" strike="noStrike" baseline="0" dirty="0">
                <a:latin typeface="Times New Roman" panose="02020603050405020304" pitchFamily="18" charset="0"/>
                <a:cs typeface="Times New Roman" panose="02020603050405020304" pitchFamily="18" charset="0"/>
              </a:rPr>
              <a:t>2. Effective synergy between overall objectives and individual’s objectives.</a:t>
            </a:r>
          </a:p>
          <a:p>
            <a:pPr algn="l"/>
            <a:r>
              <a:rPr lang="en-US" sz="1600" b="0" i="0" u="none" strike="noStrike" baseline="0" dirty="0">
                <a:latin typeface="Times New Roman" panose="02020603050405020304" pitchFamily="18" charset="0"/>
                <a:cs typeface="Times New Roman" panose="02020603050405020304" pitchFamily="18" charset="0"/>
              </a:rPr>
              <a:t>3. Timeliness.</a:t>
            </a:r>
          </a:p>
          <a:p>
            <a:pPr algn="l"/>
            <a:r>
              <a:rPr lang="en-US" sz="1600" b="0" i="0" u="none" strike="noStrike" baseline="0" dirty="0">
                <a:latin typeface="Times New Roman" panose="02020603050405020304" pitchFamily="18" charset="0"/>
                <a:cs typeface="Times New Roman" panose="02020603050405020304" pitchFamily="18" charset="0"/>
              </a:rPr>
              <a:t>4. Committed actions from stakeholders make it immensely helpful in disaster management</a:t>
            </a:r>
          </a:p>
          <a:p>
            <a:pPr algn="l"/>
            <a:endParaRPr lang="en-US" sz="1600" dirty="0">
              <a:solidFill>
                <a:srgbClr val="000000"/>
              </a:solidFill>
              <a:latin typeface="Times New Roman" panose="02020603050405020304" pitchFamily="18" charset="0"/>
              <a:cs typeface="Times New Roman" panose="02020603050405020304" pitchFamily="18" charset="0"/>
            </a:endParaRPr>
          </a:p>
          <a:p>
            <a:pPr marL="457200" indent="-457200" algn="l">
              <a:buFont typeface="+mj-lt"/>
              <a:buAutoNum type="arabicPeriod"/>
            </a:pPr>
            <a:r>
              <a:rPr lang="en-US" sz="1600" b="1" i="0" u="none" strike="noStrike" baseline="0" dirty="0">
                <a:solidFill>
                  <a:srgbClr val="000000"/>
                </a:solidFill>
                <a:latin typeface="Times New Roman" panose="02020603050405020304" pitchFamily="18" charset="0"/>
                <a:cs typeface="Times New Roman" panose="02020603050405020304" pitchFamily="18" charset="0"/>
              </a:rPr>
              <a:t>SWOT Analysis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 evaluates Strengths, Weakness, Opportunities and Threats concerned with disasters. SWOT Analysis can be carried out form micro to macro level; three levels-</a:t>
            </a: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Community Level</a:t>
            </a: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Regional Level</a:t>
            </a:r>
          </a:p>
          <a:p>
            <a:pPr marL="342900" indent="-342900" algn="l">
              <a:buFont typeface="Arial" panose="020B0604020202020204" pitchFamily="34" charset="0"/>
              <a:buChar char="•"/>
            </a:pPr>
            <a:r>
              <a:rPr lang="en-US" sz="1600" b="0" i="0" u="none" strike="noStrike" baseline="0" dirty="0">
                <a:latin typeface="Times New Roman" panose="02020603050405020304" pitchFamily="18" charset="0"/>
                <a:cs typeface="Times New Roman" panose="02020603050405020304" pitchFamily="18" charset="0"/>
              </a:rPr>
              <a:t>National Level</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94606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Types Of Plans: Management By Objective</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C71A27FF-71F8-4DB5-8921-B78D029120E8}"/>
              </a:ext>
            </a:extLst>
          </p:cNvPr>
          <p:cNvSpPr txBox="1"/>
          <p:nvPr/>
        </p:nvSpPr>
        <p:spPr>
          <a:xfrm>
            <a:off x="294679" y="1519098"/>
            <a:ext cx="11316891" cy="4616648"/>
          </a:xfrm>
          <a:prstGeom prst="rect">
            <a:avLst/>
          </a:prstGeom>
          <a:noFill/>
        </p:spPr>
        <p:txBody>
          <a:bodyPr wrap="square">
            <a:spAutoFit/>
          </a:bodyPr>
          <a:lstStyle/>
          <a:p>
            <a:pPr marL="342900" indent="-342900" algn="l">
              <a:buAutoNum type="arabicPeriod" startAt="2"/>
            </a:pPr>
            <a:r>
              <a:rPr lang="en-US" b="1" i="0" u="none" strike="noStrike" baseline="0" dirty="0">
                <a:latin typeface="Times New Roman" panose="02020603050405020304" pitchFamily="18" charset="0"/>
                <a:cs typeface="Times New Roman" panose="02020603050405020304" pitchFamily="18" charset="0"/>
              </a:rPr>
              <a:t>Hazard and Vulnerability Analysis: </a:t>
            </a:r>
          </a:p>
          <a:p>
            <a:pPr marL="342900" indent="-342900" algn="l">
              <a:buAutoNum type="arabicPeriod" startAt="2"/>
            </a:pPr>
            <a:endParaRPr lang="en-US" sz="1600" b="1" i="0" u="none" strike="noStrike" baseline="0" dirty="0">
              <a:latin typeface="Times New Roman" panose="02020603050405020304" pitchFamily="18" charset="0"/>
              <a:cs typeface="Times New Roman" panose="02020603050405020304" pitchFamily="18" charset="0"/>
            </a:endParaRPr>
          </a:p>
          <a:p>
            <a:pPr algn="l"/>
            <a:r>
              <a:rPr lang="en-US" sz="1600" i="0" u="none" strike="noStrike" baseline="0" dirty="0">
                <a:latin typeface="Times New Roman" panose="02020603050405020304" pitchFamily="18" charset="0"/>
                <a:cs typeface="Times New Roman" panose="02020603050405020304" pitchFamily="18" charset="0"/>
              </a:rPr>
              <a:t>Hazard recognition helps in ascertaining the areas that are affected by disasters. Vulnerability is a community’s defenselessness to a given hazard, which is ascertained by the extent to which they can foresee, handle, respond to and recover from its impact.</a:t>
            </a:r>
          </a:p>
          <a:p>
            <a:pPr algn="l"/>
            <a:r>
              <a:rPr lang="en-US" sz="1600" i="0" u="none" strike="noStrike" baseline="0" dirty="0">
                <a:latin typeface="Times New Roman" panose="02020603050405020304" pitchFamily="18" charset="0"/>
                <a:cs typeface="Times New Roman" panose="02020603050405020304" pitchFamily="18" charset="0"/>
              </a:rPr>
              <a:t>Various dimensions of Vulnerability –</a:t>
            </a: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Economic dimension</a:t>
            </a: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Physical dimension</a:t>
            </a: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Social dimension</a:t>
            </a:r>
          </a:p>
          <a:p>
            <a:pPr algn="l"/>
            <a:endParaRPr lang="en-US" i="0" u="none" strike="noStrike" baseline="0" dirty="0">
              <a:latin typeface="Times New Roman" panose="02020603050405020304" pitchFamily="18" charset="0"/>
              <a:cs typeface="Times New Roman" panose="02020603050405020304" pitchFamily="18" charset="0"/>
            </a:endParaRPr>
          </a:p>
          <a:p>
            <a:pPr algn="l"/>
            <a:r>
              <a:rPr lang="en-US" b="1" i="0" u="none" strike="noStrike" baseline="0" dirty="0">
                <a:latin typeface="Times New Roman" panose="02020603050405020304" pitchFamily="18" charset="0"/>
                <a:cs typeface="Times New Roman" panose="02020603050405020304" pitchFamily="18" charset="0"/>
              </a:rPr>
              <a:t>Aims of Hazard and Vulnerability Analysis –</a:t>
            </a:r>
          </a:p>
          <a:p>
            <a:pPr algn="l"/>
            <a:endParaRPr lang="en-US" sz="1600" b="1" i="0" u="none" strike="noStrike" baseline="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To assess the risks and hazards the communities face and capacity of population to respond to such situations.</a:t>
            </a: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To determine the facilities at risk and the degree to which they might be affected.</a:t>
            </a: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To analyze each probable event from start to end.</a:t>
            </a: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To involve communities, government authorities and organizations in the identification of hazard and assessment of vulnerability.</a:t>
            </a:r>
            <a:endParaRPr lang="en-US" sz="1600"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To make action plans to prepare for and respond to the identified risks.</a:t>
            </a:r>
          </a:p>
          <a:p>
            <a:pPr marL="342900" indent="-342900" algn="l">
              <a:buFont typeface="Arial" panose="020B0604020202020204" pitchFamily="34" charset="0"/>
              <a:buChar char="•"/>
            </a:pPr>
            <a:r>
              <a:rPr lang="en-US" sz="1600" i="0" u="none" strike="noStrike" baseline="0" dirty="0">
                <a:latin typeface="Times New Roman" panose="02020603050405020304" pitchFamily="18" charset="0"/>
                <a:cs typeface="Times New Roman" panose="02020603050405020304" pitchFamily="18" charset="0"/>
              </a:rPr>
              <a:t>To identify activities to avert or reduce the effects of expected hazards, risks and vulnerabilities.</a:t>
            </a:r>
          </a:p>
          <a:p>
            <a:pPr algn="l"/>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44205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Types Of Plans: Management By Objective</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99011AAF-BA8B-4BC1-B92F-F3B1AC8C5728}"/>
              </a:ext>
            </a:extLst>
          </p:cNvPr>
          <p:cNvSpPr txBox="1"/>
          <p:nvPr/>
        </p:nvSpPr>
        <p:spPr>
          <a:xfrm>
            <a:off x="522983" y="1595531"/>
            <a:ext cx="11146027" cy="3077766"/>
          </a:xfrm>
          <a:prstGeom prst="rect">
            <a:avLst/>
          </a:prstGeom>
          <a:noFill/>
        </p:spPr>
        <p:txBody>
          <a:bodyPr wrap="square">
            <a:spAutoFit/>
          </a:bodyPr>
          <a:lstStyle/>
          <a:p>
            <a:pPr algn="l"/>
            <a:r>
              <a:rPr lang="en-US" b="1" i="0" u="none" strike="noStrike" baseline="0" dirty="0">
                <a:latin typeface="Times New Roman" panose="02020603050405020304" pitchFamily="18" charset="0"/>
                <a:cs typeface="Times New Roman" panose="02020603050405020304" pitchFamily="18" charset="0"/>
              </a:rPr>
              <a:t>Steps of Hazard and Vulnerability Analysis –</a:t>
            </a:r>
          </a:p>
          <a:p>
            <a:pPr algn="l"/>
            <a:endParaRPr lang="en-US" sz="1600" b="1"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 Recognition of hazards and vulnerabilities.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2. Estimation of the probability of occurrence of an event.</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3. An analysis of the probable human impact of each disaster terms of loss of lives and quantum of physical injury.</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4. An assessment of the probable damage to the property. This includes analysis of replacement cost, setting-up cost and cost of repair.</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5. An assessment of capacity, highlighting the capability and availability of resources with the community to reduce disaster risks and to organize effective response.</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01033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Identifying Crisis Situations: A Framework</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5" name="TextBox 4">
            <a:extLst>
              <a:ext uri="{FF2B5EF4-FFF2-40B4-BE49-F238E27FC236}">
                <a16:creationId xmlns:a16="http://schemas.microsoft.com/office/drawing/2014/main" xmlns="" id="{1741867C-069A-433A-8EF7-BDCE5C3B6A2E}"/>
              </a:ext>
            </a:extLst>
          </p:cNvPr>
          <p:cNvSpPr txBox="1"/>
          <p:nvPr/>
        </p:nvSpPr>
        <p:spPr>
          <a:xfrm>
            <a:off x="420585" y="1417047"/>
            <a:ext cx="11350824" cy="3539430"/>
          </a:xfrm>
          <a:prstGeom prst="rect">
            <a:avLst/>
          </a:prstGeom>
          <a:noFill/>
        </p:spPr>
        <p:txBody>
          <a:bodyPr wrap="square">
            <a:spAutoFit/>
          </a:bodyPr>
          <a:lstStyle/>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Crisis is an unwanted situation that takes people by surprise and pose a threat to the community at large.</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time to take a decision for responding to this type of situation is usually very short, because of which the situation gets out of control and results in huge losses of both humans and property.</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A crisis has the potential to cause harm if no handled timely or properly.</a:t>
            </a:r>
          </a:p>
          <a:p>
            <a:pPr marL="342900" indent="-342900" algn="l">
              <a:buFont typeface="Arial" panose="020B0604020202020204" pitchFamily="34" charset="0"/>
              <a:buChar char="•"/>
            </a:pPr>
            <a:endParaRPr lang="en-US" sz="160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If identification of crisis can be done before, the losses can be diluted to a great extent.</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1" i="0" u="none" strike="noStrike" baseline="0" dirty="0">
                <a:solidFill>
                  <a:srgbClr val="000000"/>
                </a:solidFill>
                <a:latin typeface="Times New Roman" panose="02020603050405020304" pitchFamily="18" charset="0"/>
                <a:cs typeface="Times New Roman" panose="02020603050405020304" pitchFamily="18" charset="0"/>
              </a:rPr>
              <a:t>Crisis management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is a process by which a community deals with a disaster which adversely affects the community and its stake holders.</a:t>
            </a:r>
          </a:p>
          <a:p>
            <a:pPr marL="342900" indent="-342900" algn="l">
              <a:buFont typeface="Arial" panose="020B0604020202020204" pitchFamily="34" charset="0"/>
              <a:buChar char="•"/>
            </a:pPr>
            <a:endParaRPr lang="en-US" sz="1600" b="0" i="0" u="none" strike="noStrike" baseline="0" dirty="0">
              <a:solidFill>
                <a:srgbClr val="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cs typeface="Times New Roman" panose="02020603050405020304" pitchFamily="18" charset="0"/>
              </a:rPr>
              <a:t>It is study that deals with recognizing, measuring, comprehending and coping with an emergency situation from the moment it appears to the point where rescue and recovery starts.</a:t>
            </a:r>
          </a:p>
        </p:txBody>
      </p:sp>
    </p:spTree>
    <p:extLst>
      <p:ext uri="{BB962C8B-B14F-4D97-AF65-F5344CB8AC3E}">
        <p14:creationId xmlns:p14="http://schemas.microsoft.com/office/powerpoint/2010/main" val="353625181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Identifying Crisis Situations: A Framework</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E1E76D0E-888E-40C8-8F5D-F36489DCDB37}"/>
              </a:ext>
            </a:extLst>
          </p:cNvPr>
          <p:cNvSpPr txBox="1"/>
          <p:nvPr/>
        </p:nvSpPr>
        <p:spPr>
          <a:xfrm>
            <a:off x="420585" y="1360715"/>
            <a:ext cx="11350824" cy="3877985"/>
          </a:xfrm>
          <a:prstGeom prst="rect">
            <a:avLst/>
          </a:prstGeom>
          <a:noFill/>
        </p:spPr>
        <p:txBody>
          <a:bodyPr wrap="square">
            <a:spAutoFit/>
          </a:bodyPr>
          <a:lstStyle/>
          <a:p>
            <a:pPr algn="l"/>
            <a:r>
              <a:rPr lang="en-US" b="1" i="0" u="none" strike="noStrike" baseline="0" dirty="0">
                <a:latin typeface="Times New Roman" panose="02020603050405020304" pitchFamily="18" charset="0"/>
                <a:cs typeface="Times New Roman" panose="02020603050405020304" pitchFamily="18" charset="0"/>
              </a:rPr>
              <a:t>Three phases of Crisis Management are:</a:t>
            </a:r>
          </a:p>
          <a:p>
            <a:pPr algn="l"/>
            <a:endParaRPr lang="en-US" sz="1600" b="1"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 Pre-Crisis phase – Identification, prevention and preparation.</a:t>
            </a:r>
          </a:p>
          <a:p>
            <a:pPr algn="l"/>
            <a:r>
              <a:rPr lang="en-US" sz="1600" b="0" i="0" u="none" strike="noStrike" baseline="0" dirty="0">
                <a:latin typeface="Times New Roman" panose="02020603050405020304" pitchFamily="18" charset="0"/>
                <a:cs typeface="Times New Roman" panose="02020603050405020304" pitchFamily="18" charset="0"/>
              </a:rPr>
              <a:t>2. Crisis Response Phase – respond to crisis</a:t>
            </a:r>
          </a:p>
          <a:p>
            <a:pPr algn="l"/>
            <a:r>
              <a:rPr lang="en-US" sz="1600" b="0" i="0" u="none" strike="noStrike" baseline="0" dirty="0">
                <a:latin typeface="Times New Roman" panose="02020603050405020304" pitchFamily="18" charset="0"/>
                <a:cs typeface="Times New Roman" panose="02020603050405020304" pitchFamily="18" charset="0"/>
              </a:rPr>
              <a:t>3. Post- Crisis Phase – review and ascertain the reasons of occurrence of crisis.</a:t>
            </a:r>
          </a:p>
          <a:p>
            <a:pPr algn="l"/>
            <a:endParaRPr lang="en-US" b="0" i="0" u="none" strike="noStrike" baseline="0" dirty="0">
              <a:latin typeface="Times New Roman" panose="02020603050405020304" pitchFamily="18" charset="0"/>
              <a:cs typeface="Times New Roman" panose="02020603050405020304" pitchFamily="18" charset="0"/>
            </a:endParaRPr>
          </a:p>
          <a:p>
            <a:pPr algn="l"/>
            <a:r>
              <a:rPr lang="en-US" b="1" i="0" u="none" strike="noStrike" baseline="0" dirty="0">
                <a:latin typeface="Times New Roman" panose="02020603050405020304" pitchFamily="18" charset="0"/>
                <a:cs typeface="Times New Roman" panose="02020603050405020304" pitchFamily="18" charset="0"/>
              </a:rPr>
              <a:t>Crisis identification steps:</a:t>
            </a:r>
          </a:p>
          <a:p>
            <a:pPr algn="l"/>
            <a:endParaRPr lang="en-US" sz="1600" b="1"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 An Analysis of the current situation based on information of past crises that the place might have had.</a:t>
            </a:r>
          </a:p>
          <a:p>
            <a:pPr algn="l"/>
            <a:r>
              <a:rPr lang="en-US" sz="1600" b="0" i="0" u="none" strike="noStrike" baseline="0" dirty="0">
                <a:latin typeface="Times New Roman" panose="02020603050405020304" pitchFamily="18" charset="0"/>
                <a:cs typeface="Times New Roman" panose="02020603050405020304" pitchFamily="18" charset="0"/>
              </a:rPr>
              <a:t>2. A study of regional vulnerability.</a:t>
            </a:r>
          </a:p>
          <a:p>
            <a:pPr algn="l"/>
            <a:r>
              <a:rPr lang="en-US" sz="1600" b="0" i="0" u="none" strike="noStrike" baseline="0" dirty="0">
                <a:latin typeface="Times New Roman" panose="02020603050405020304" pitchFamily="18" charset="0"/>
                <a:cs typeface="Times New Roman" panose="02020603050405020304" pitchFamily="18" charset="0"/>
              </a:rPr>
              <a:t>3. Identification of the ideal situation in which the crisis could be easily handled.</a:t>
            </a:r>
          </a:p>
          <a:p>
            <a:pPr algn="l"/>
            <a:r>
              <a:rPr lang="en-US" sz="1600" b="0" i="0" u="none" strike="noStrike" baseline="0" dirty="0">
                <a:latin typeface="Times New Roman" panose="02020603050405020304" pitchFamily="18" charset="0"/>
                <a:cs typeface="Times New Roman" panose="02020603050405020304" pitchFamily="18" charset="0"/>
              </a:rPr>
              <a:t>4. Identification of gap-based analysis</a:t>
            </a:r>
          </a:p>
          <a:p>
            <a:pPr algn="l"/>
            <a:r>
              <a:rPr lang="en-US" sz="1600" b="0" i="0" u="none" strike="noStrike" baseline="0" dirty="0">
                <a:latin typeface="Times New Roman" panose="02020603050405020304" pitchFamily="18" charset="0"/>
                <a:cs typeface="Times New Roman" panose="02020603050405020304" pitchFamily="18" charset="0"/>
              </a:rPr>
              <a:t>5. Formulation of detailed strategies</a:t>
            </a:r>
          </a:p>
          <a:p>
            <a:pPr algn="l"/>
            <a:r>
              <a:rPr lang="en-US" sz="1600" b="0" i="0" u="none" strike="noStrike" baseline="0" dirty="0">
                <a:latin typeface="Times New Roman" panose="02020603050405020304" pitchFamily="18" charset="0"/>
                <a:cs typeface="Times New Roman" panose="02020603050405020304" pitchFamily="18" charset="0"/>
              </a:rPr>
              <a:t>6. Communication of the plans to all stakeholders.</a:t>
            </a:r>
          </a:p>
          <a:p>
            <a:pPr algn="l"/>
            <a:r>
              <a:rPr lang="en-US" sz="1600" b="0" i="0" u="none" strike="noStrike" baseline="0" dirty="0">
                <a:latin typeface="Times New Roman" panose="02020603050405020304" pitchFamily="18" charset="0"/>
                <a:cs typeface="Times New Roman" panose="02020603050405020304" pitchFamily="18" charset="0"/>
              </a:rPr>
              <a:t>7. Monitoring of the situation closely to help in identifying the crisis.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580193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err="1">
                <a:solidFill>
                  <a:schemeClr val="bg1"/>
                </a:solidFill>
                <a:latin typeface="Times New Roman" panose="02020603050405020304" pitchFamily="18" charset="0"/>
                <a:cs typeface="Times New Roman" panose="02020603050405020304" pitchFamily="18" charset="0"/>
              </a:rPr>
              <a:t>Organisational</a:t>
            </a:r>
            <a:r>
              <a:rPr lang="en-US" sz="3200" b="1" i="0" u="sng" strike="noStrike" baseline="0" dirty="0">
                <a:solidFill>
                  <a:schemeClr val="bg1"/>
                </a:solidFill>
                <a:latin typeface="Times New Roman" panose="02020603050405020304" pitchFamily="18" charset="0"/>
                <a:cs typeface="Times New Roman" panose="02020603050405020304" pitchFamily="18" charset="0"/>
              </a:rPr>
              <a:t> Structure and Design</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2C962B12-90AD-43D5-8E05-EBD37D9C6F1E}"/>
              </a:ext>
            </a:extLst>
          </p:cNvPr>
          <p:cNvSpPr txBox="1"/>
          <p:nvPr/>
        </p:nvSpPr>
        <p:spPr>
          <a:xfrm>
            <a:off x="269233" y="1536174"/>
            <a:ext cx="4914141" cy="3785652"/>
          </a:xfrm>
          <a:prstGeom prst="rect">
            <a:avLst/>
          </a:prstGeom>
          <a:noFill/>
        </p:spPr>
        <p:txBody>
          <a:bodyPr wrap="square">
            <a:spAutoFit/>
          </a:bodyPr>
          <a:lstStyle/>
          <a:p>
            <a:pPr algn="l"/>
            <a:r>
              <a:rPr lang="en-US" sz="1600" b="0" i="0" u="none" strike="noStrike" baseline="0" dirty="0">
                <a:latin typeface="Times New Roman" panose="02020603050405020304" pitchFamily="18" charset="0"/>
                <a:cs typeface="Times New Roman" panose="02020603050405020304" pitchFamily="18" charset="0"/>
              </a:rPr>
              <a:t>A blueprint of an </a:t>
            </a:r>
            <a:r>
              <a:rPr lang="en-US" sz="1600" b="0" i="0" u="none" strike="noStrike" baseline="0" dirty="0" err="1">
                <a:latin typeface="Times New Roman" panose="02020603050405020304" pitchFamily="18" charset="0"/>
                <a:cs typeface="Times New Roman" panose="02020603050405020304" pitchFamily="18" charset="0"/>
              </a:rPr>
              <a:t>Organisational</a:t>
            </a:r>
            <a:r>
              <a:rPr lang="en-US" sz="1600" b="0" i="0" u="none" strike="noStrike" baseline="0" dirty="0">
                <a:latin typeface="Times New Roman" panose="02020603050405020304" pitchFamily="18" charset="0"/>
                <a:cs typeface="Times New Roman" panose="02020603050405020304" pitchFamily="18" charset="0"/>
              </a:rPr>
              <a:t> structure should be made to determine the responsibility and accountability of each stakeholder.</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It is a formal division of the authorities and roles for ease of decision-making and serves as an integrating and controlling mechanism.</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The </a:t>
            </a:r>
            <a:r>
              <a:rPr lang="en-US" sz="1600" b="0" i="0" u="none" strike="noStrike" baseline="0" dirty="0" err="1">
                <a:latin typeface="Times New Roman" panose="02020603050405020304" pitchFamily="18" charset="0"/>
                <a:cs typeface="Times New Roman" panose="02020603050405020304" pitchFamily="18" charset="0"/>
              </a:rPr>
              <a:t>organisational</a:t>
            </a:r>
            <a:r>
              <a:rPr lang="en-US" sz="1600" b="0" i="0" u="none" strike="noStrike" baseline="0" dirty="0">
                <a:latin typeface="Times New Roman" panose="02020603050405020304" pitchFamily="18" charset="0"/>
                <a:cs typeface="Times New Roman" panose="02020603050405020304" pitchFamily="18" charset="0"/>
              </a:rPr>
              <a:t> structure for disaster management has four distinct departments based on the functionalities: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1. Disaster Mitigation division.</a:t>
            </a:r>
          </a:p>
          <a:p>
            <a:pPr algn="l"/>
            <a:r>
              <a:rPr lang="en-US" sz="1600" b="0" i="0" u="none" strike="noStrike" baseline="0" dirty="0">
                <a:latin typeface="Times New Roman" panose="02020603050405020304" pitchFamily="18" charset="0"/>
                <a:cs typeface="Times New Roman" panose="02020603050405020304" pitchFamily="18" charset="0"/>
              </a:rPr>
              <a:t>2. Disaster Preparedness division.</a:t>
            </a:r>
          </a:p>
          <a:p>
            <a:pPr algn="l"/>
            <a:r>
              <a:rPr lang="en-US" sz="1600" b="0" i="0" u="none" strike="noStrike" baseline="0" dirty="0">
                <a:latin typeface="Times New Roman" panose="02020603050405020304" pitchFamily="18" charset="0"/>
                <a:cs typeface="Times New Roman" panose="02020603050405020304" pitchFamily="18" charset="0"/>
              </a:rPr>
              <a:t>3. Disaster Response division.</a:t>
            </a:r>
          </a:p>
          <a:p>
            <a:pPr algn="l"/>
            <a:r>
              <a:rPr lang="en-US" sz="1600" b="0" i="0" u="none" strike="noStrike" baseline="0" dirty="0">
                <a:latin typeface="Times New Roman" panose="02020603050405020304" pitchFamily="18" charset="0"/>
                <a:cs typeface="Times New Roman" panose="02020603050405020304" pitchFamily="18" charset="0"/>
              </a:rPr>
              <a:t>4. Disaster Recovery division.</a:t>
            </a:r>
            <a:endParaRPr lang="en-US" sz="1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C4E8E260-E4B7-4099-A9CD-1E6E12D0CE1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13457" y="1395302"/>
            <a:ext cx="5869086" cy="4791355"/>
          </a:xfrm>
          <a:prstGeom prst="rect">
            <a:avLst/>
          </a:prstGeom>
        </p:spPr>
      </p:pic>
    </p:spTree>
    <p:extLst>
      <p:ext uri="{BB962C8B-B14F-4D97-AF65-F5344CB8AC3E}">
        <p14:creationId xmlns:p14="http://schemas.microsoft.com/office/powerpoint/2010/main" val="253467914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Authority, Delegation and Decentralization</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2" name="TextBox 1">
            <a:extLst>
              <a:ext uri="{FF2B5EF4-FFF2-40B4-BE49-F238E27FC236}">
                <a16:creationId xmlns:a16="http://schemas.microsoft.com/office/drawing/2014/main" xmlns="" id="{F3690AB3-610A-461F-A8CD-71ED0337D0A1}"/>
              </a:ext>
            </a:extLst>
          </p:cNvPr>
          <p:cNvSpPr txBox="1"/>
          <p:nvPr/>
        </p:nvSpPr>
        <p:spPr>
          <a:xfrm>
            <a:off x="461367" y="1455318"/>
            <a:ext cx="11269265" cy="1077218"/>
          </a:xfrm>
          <a:prstGeom prst="rect">
            <a:avLst/>
          </a:prstGeom>
          <a:noFill/>
        </p:spPr>
        <p:txBody>
          <a:bodyPr wrap="square">
            <a:spAutoFit/>
          </a:bodyPr>
          <a:lstStyle/>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Authority -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The authorities are the people who have the power to make decisions and to make sure that laws are obeyed.</a:t>
            </a:r>
          </a:p>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Delegation -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is the assignment of any responsibility or authority to another person (normally from a manager to a subordinate) to carry out specific activities.</a:t>
            </a:r>
          </a:p>
          <a:p>
            <a:pPr algn="l"/>
            <a:r>
              <a:rPr lang="en-US" sz="1600" b="1" i="0" u="none" strike="noStrike" baseline="0" dirty="0">
                <a:solidFill>
                  <a:srgbClr val="000000"/>
                </a:solidFill>
                <a:latin typeface="Times New Roman" panose="02020603050405020304" pitchFamily="18" charset="0"/>
                <a:cs typeface="Times New Roman" panose="02020603050405020304" pitchFamily="18" charset="0"/>
              </a:rPr>
              <a:t>Decentralization – </a:t>
            </a:r>
            <a:r>
              <a:rPr lang="en-US" sz="1600" b="0" i="0" u="none" strike="noStrike" baseline="0" dirty="0">
                <a:solidFill>
                  <a:srgbClr val="000000"/>
                </a:solidFill>
                <a:latin typeface="Times New Roman" panose="02020603050405020304" pitchFamily="18" charset="0"/>
                <a:cs typeface="Times New Roman" panose="02020603050405020304" pitchFamily="18" charset="0"/>
              </a:rPr>
              <a:t>is the process of reallocation of duties and the decision making power to individuals away from a core authority.</a:t>
            </a:r>
            <a:endParaRPr lang="en-US" sz="16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062655A0-6F5D-4D86-83F1-ADB4F8193B5E}"/>
              </a:ext>
            </a:extLst>
          </p:cNvPr>
          <p:cNvSpPr txBox="1"/>
          <p:nvPr/>
        </p:nvSpPr>
        <p:spPr>
          <a:xfrm>
            <a:off x="461367" y="2647227"/>
            <a:ext cx="11269264" cy="3539430"/>
          </a:xfrm>
          <a:prstGeom prst="rect">
            <a:avLst/>
          </a:prstGeom>
          <a:noFill/>
        </p:spPr>
        <p:txBody>
          <a:bodyPr wrap="square">
            <a:spAutoFit/>
          </a:bodyPr>
          <a:lstStyle/>
          <a:p>
            <a:pPr algn="l"/>
            <a:r>
              <a:rPr lang="en-US" sz="1600" b="1" i="0" u="sng" strike="noStrike" baseline="0" dirty="0">
                <a:latin typeface="Times New Roman" panose="02020603050405020304" pitchFamily="18" charset="0"/>
                <a:cs typeface="Times New Roman" panose="02020603050405020304" pitchFamily="18" charset="0"/>
              </a:rPr>
              <a:t>Roles, Skills and Competencies</a:t>
            </a:r>
          </a:p>
          <a:p>
            <a:pPr algn="l"/>
            <a:r>
              <a:rPr lang="en-US" sz="1600" b="1" i="0" u="none" strike="noStrike" baseline="0" dirty="0">
                <a:latin typeface="Times New Roman" panose="02020603050405020304" pitchFamily="18" charset="0"/>
                <a:cs typeface="Times New Roman" panose="02020603050405020304" pitchFamily="18" charset="0"/>
              </a:rPr>
              <a:t>Leaders</a:t>
            </a:r>
            <a:r>
              <a:rPr lang="en-US" sz="1600" b="0" i="0" u="none" strike="noStrike" baseline="0" dirty="0">
                <a:latin typeface="Times New Roman" panose="02020603050405020304" pitchFamily="18" charset="0"/>
                <a:cs typeface="Times New Roman" panose="02020603050405020304" pitchFamily="18" charset="0"/>
              </a:rPr>
              <a:t>: leads initiatives and influence people to work for achievement of goals.</a:t>
            </a:r>
          </a:p>
          <a:p>
            <a:pPr algn="l"/>
            <a:r>
              <a:rPr lang="en-US" sz="1600" b="1" i="0" u="none" strike="noStrike" baseline="0" dirty="0">
                <a:latin typeface="Times New Roman" panose="02020603050405020304" pitchFamily="18" charset="0"/>
                <a:cs typeface="Times New Roman" panose="02020603050405020304" pitchFamily="18" charset="0"/>
              </a:rPr>
              <a:t>Informational Role</a:t>
            </a:r>
            <a:r>
              <a:rPr lang="en-US" sz="1600" b="0" i="0" u="none" strike="noStrike" baseline="0" dirty="0">
                <a:latin typeface="Times New Roman" panose="02020603050405020304" pitchFamily="18" charset="0"/>
                <a:cs typeface="Times New Roman" panose="02020603050405020304" pitchFamily="18" charset="0"/>
              </a:rPr>
              <a:t>: Collection &amp; dissemination of accurate information to handle disasters.</a:t>
            </a:r>
          </a:p>
          <a:p>
            <a:pPr algn="l"/>
            <a:r>
              <a:rPr lang="en-US" sz="1600" b="1" i="0" u="none" strike="noStrike" baseline="0" dirty="0">
                <a:latin typeface="Times New Roman" panose="02020603050405020304" pitchFamily="18" charset="0"/>
                <a:cs typeface="Times New Roman" panose="02020603050405020304" pitchFamily="18" charset="0"/>
              </a:rPr>
              <a:t>Resource Allocator</a:t>
            </a:r>
            <a:r>
              <a:rPr lang="en-US" sz="1600" b="0" i="0" u="none" strike="noStrike" baseline="0" dirty="0">
                <a:latin typeface="Times New Roman" panose="02020603050405020304" pitchFamily="18" charset="0"/>
                <a:cs typeface="Times New Roman" panose="02020603050405020304" pitchFamily="18" charset="0"/>
              </a:rPr>
              <a:t>: During disastrous events judicious allocation of the resources by</a:t>
            </a:r>
          </a:p>
          <a:p>
            <a:pPr algn="l"/>
            <a:r>
              <a:rPr lang="en-US" sz="1600" b="0" i="0" u="none" strike="noStrike" baseline="0" dirty="0">
                <a:latin typeface="Times New Roman" panose="02020603050405020304" pitchFamily="18" charset="0"/>
                <a:cs typeface="Times New Roman" panose="02020603050405020304" pitchFamily="18" charset="0"/>
              </a:rPr>
              <a:t>ascertaining the needs of the affected population is taken care by RAs.</a:t>
            </a:r>
          </a:p>
          <a:p>
            <a:pPr algn="l"/>
            <a:r>
              <a:rPr lang="en-US" sz="1600" b="0" i="0" u="none" strike="noStrike" baseline="0" dirty="0">
                <a:latin typeface="Times New Roman" panose="02020603050405020304" pitchFamily="18" charset="0"/>
                <a:cs typeface="Times New Roman" panose="02020603050405020304" pitchFamily="18" charset="0"/>
              </a:rPr>
              <a:t>Taking on these roles requires certain </a:t>
            </a:r>
            <a:r>
              <a:rPr lang="en-US" sz="1600" b="1" i="0" u="none" strike="noStrike" baseline="0" dirty="0">
                <a:latin typeface="Times New Roman" panose="02020603050405020304" pitchFamily="18" charset="0"/>
                <a:cs typeface="Times New Roman" panose="02020603050405020304" pitchFamily="18" charset="0"/>
              </a:rPr>
              <a:t>skills</a:t>
            </a:r>
            <a:r>
              <a:rPr lang="en-US" sz="1600" b="0" i="0" u="none" strike="noStrike" baseline="0" dirty="0">
                <a:latin typeface="Times New Roman" panose="02020603050405020304" pitchFamily="18" charset="0"/>
                <a:cs typeface="Times New Roman" panose="02020603050405020304" pitchFamily="18" charset="0"/>
              </a:rPr>
              <a:t>:-</a:t>
            </a:r>
          </a:p>
          <a:p>
            <a:pPr algn="l"/>
            <a:r>
              <a:rPr lang="en-US" sz="1600" b="0" i="0" u="none" strike="noStrike" baseline="0" dirty="0">
                <a:latin typeface="Times New Roman" panose="02020603050405020304" pitchFamily="18" charset="0"/>
                <a:cs typeface="Times New Roman" panose="02020603050405020304" pitchFamily="18" charset="0"/>
              </a:rPr>
              <a:t>1. Leadership Skills.</a:t>
            </a:r>
          </a:p>
          <a:p>
            <a:pPr algn="l"/>
            <a:r>
              <a:rPr lang="en-US" sz="1600" b="0" i="0" u="none" strike="noStrike" baseline="0" dirty="0">
                <a:latin typeface="Times New Roman" panose="02020603050405020304" pitchFamily="18" charset="0"/>
                <a:cs typeface="Times New Roman" panose="02020603050405020304" pitchFamily="18" charset="0"/>
              </a:rPr>
              <a:t>2. Conceptual Skills.</a:t>
            </a:r>
          </a:p>
          <a:p>
            <a:pPr algn="l"/>
            <a:r>
              <a:rPr lang="en-US" sz="1600" b="0" i="0" u="none" strike="noStrike" baseline="0" dirty="0">
                <a:latin typeface="Times New Roman" panose="02020603050405020304" pitchFamily="18" charset="0"/>
                <a:cs typeface="Times New Roman" panose="02020603050405020304" pitchFamily="18" charset="0"/>
              </a:rPr>
              <a:t>3. Human Relation Skills.</a:t>
            </a:r>
          </a:p>
          <a:p>
            <a:pPr algn="l"/>
            <a:r>
              <a:rPr lang="en-US" sz="1600" b="0" i="0" u="none" strike="noStrike" baseline="0" dirty="0">
                <a:latin typeface="Times New Roman" panose="02020603050405020304" pitchFamily="18" charset="0"/>
                <a:cs typeface="Times New Roman" panose="02020603050405020304" pitchFamily="18" charset="0"/>
              </a:rPr>
              <a:t>4. Managerial Skills.</a:t>
            </a:r>
            <a:endParaRPr lang="en-US" sz="1600" dirty="0">
              <a:latin typeface="Times New Roman" panose="02020603050405020304" pitchFamily="18" charset="0"/>
              <a:cs typeface="Times New Roman" panose="02020603050405020304" pitchFamily="18" charset="0"/>
            </a:endParaRPr>
          </a:p>
          <a:p>
            <a:pPr algn="l"/>
            <a:r>
              <a:rPr lang="en-US" sz="1600" b="0" i="0" u="none" strike="noStrike" baseline="0" dirty="0">
                <a:latin typeface="Times New Roman" panose="02020603050405020304" pitchFamily="18" charset="0"/>
                <a:cs typeface="Times New Roman" panose="02020603050405020304" pitchFamily="18" charset="0"/>
              </a:rPr>
              <a:t>Certain required </a:t>
            </a:r>
            <a:r>
              <a:rPr lang="en-US" sz="1600" b="1" i="0" u="none" strike="noStrike" baseline="0" dirty="0">
                <a:latin typeface="Times New Roman" panose="02020603050405020304" pitchFamily="18" charset="0"/>
                <a:cs typeface="Times New Roman" panose="02020603050405020304" pitchFamily="18" charset="0"/>
              </a:rPr>
              <a:t>Competencies</a:t>
            </a:r>
            <a:r>
              <a:rPr lang="en-US" sz="1600" b="0" i="0" u="none" strike="noStrike" baseline="0" dirty="0">
                <a:latin typeface="Times New Roman" panose="02020603050405020304" pitchFamily="18" charset="0"/>
                <a:cs typeface="Times New Roman" panose="02020603050405020304" pitchFamily="18" charset="0"/>
              </a:rPr>
              <a:t>:</a:t>
            </a:r>
          </a:p>
          <a:p>
            <a:pPr algn="l"/>
            <a:r>
              <a:rPr lang="en-US" sz="1600" b="1" i="0" u="none" strike="noStrike" baseline="0" dirty="0">
                <a:latin typeface="Times New Roman" panose="02020603050405020304" pitchFamily="18" charset="0"/>
                <a:cs typeface="Times New Roman" panose="02020603050405020304" pitchFamily="18" charset="0"/>
              </a:rPr>
              <a:t>1. Knowledge</a:t>
            </a:r>
            <a:r>
              <a:rPr lang="en-US" sz="1600" b="0" i="0" u="none" strike="noStrike" baseline="0" dirty="0">
                <a:latin typeface="Times New Roman" panose="02020603050405020304" pitchFamily="18" charset="0"/>
                <a:cs typeface="Times New Roman" panose="02020603050405020304" pitchFamily="18" charset="0"/>
              </a:rPr>
              <a:t>, which acquire through learning.</a:t>
            </a:r>
          </a:p>
          <a:p>
            <a:pPr algn="l"/>
            <a:r>
              <a:rPr lang="en-US" sz="1600" b="0" i="0" u="none" strike="noStrike" baseline="0" dirty="0">
                <a:latin typeface="Times New Roman" panose="02020603050405020304" pitchFamily="18" charset="0"/>
                <a:cs typeface="Times New Roman" panose="02020603050405020304" pitchFamily="18" charset="0"/>
              </a:rPr>
              <a:t>2. Experience.</a:t>
            </a:r>
          </a:p>
          <a:p>
            <a:pPr algn="l"/>
            <a:r>
              <a:rPr lang="en-US" sz="1600" b="0" i="0" u="none" strike="noStrike" baseline="0" dirty="0">
                <a:latin typeface="Times New Roman" panose="02020603050405020304" pitchFamily="18" charset="0"/>
                <a:cs typeface="Times New Roman" panose="02020603050405020304" pitchFamily="18" charset="0"/>
              </a:rPr>
              <a:t>3. Behaviour.</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09356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3"/>
          <p:cNvSpPr txBox="1">
            <a:spLocks noChangeArrowheads="1"/>
          </p:cNvSpPr>
          <p:nvPr/>
        </p:nvSpPr>
        <p:spPr bwMode="auto">
          <a:xfrm>
            <a:off x="571500" y="214313"/>
            <a:ext cx="10763251" cy="646112"/>
          </a:xfrm>
          <a:prstGeom prst="rect">
            <a:avLst/>
          </a:prstGeom>
          <a:noFill/>
          <a:ln w="9525">
            <a:noFill/>
            <a:miter lim="800000"/>
            <a:headEnd/>
            <a:tailEnd/>
          </a:ln>
        </p:spPr>
        <p:txBody>
          <a:bodyPr>
            <a:spAutoFit/>
          </a:bodyPr>
          <a:lstStyle/>
          <a:p>
            <a:pPr algn="ctr"/>
            <a:endParaRPr lang="en-US" sz="3600" dirty="0">
              <a:ea typeface="Arimo" charset="0"/>
              <a:cs typeface="Arimo" charset="0"/>
            </a:endParaRPr>
          </a:p>
        </p:txBody>
      </p:sp>
      <p:sp>
        <p:nvSpPr>
          <p:cNvPr id="7" name="Title 1"/>
          <p:cNvSpPr txBox="1">
            <a:spLocks noChangeArrowheads="1"/>
          </p:cNvSpPr>
          <p:nvPr/>
        </p:nvSpPr>
        <p:spPr>
          <a:xfrm>
            <a:off x="1" y="-15070"/>
            <a:ext cx="12191999" cy="1104878"/>
          </a:xfrm>
          <a:prstGeom prst="rect">
            <a:avLst/>
          </a:prstGeom>
          <a:solidFill>
            <a:srgbClr val="C00000"/>
          </a:solidFill>
        </p:spPr>
        <p:txBody>
          <a:bodyPr/>
          <a:lstStyle/>
          <a:p>
            <a:pPr algn="ctr"/>
            <a:r>
              <a:rPr lang="en-US" sz="3200" b="1" i="0" u="sng" strike="noStrike" baseline="0" dirty="0">
                <a:solidFill>
                  <a:schemeClr val="bg1"/>
                </a:solidFill>
                <a:latin typeface="Times New Roman" panose="02020603050405020304" pitchFamily="18" charset="0"/>
                <a:cs typeface="Times New Roman" panose="02020603050405020304" pitchFamily="18" charset="0"/>
              </a:rPr>
              <a:t>Importance of Control Process in Disaster Management</a:t>
            </a:r>
          </a:p>
        </p:txBody>
      </p:sp>
      <p:sp>
        <p:nvSpPr>
          <p:cNvPr id="17" name="Title 1"/>
          <p:cNvSpPr txBox="1">
            <a:spLocks noChangeArrowheads="1"/>
          </p:cNvSpPr>
          <p:nvPr/>
        </p:nvSpPr>
        <p:spPr>
          <a:xfrm>
            <a:off x="-1" y="6416040"/>
            <a:ext cx="12191997" cy="441960"/>
          </a:xfrm>
          <a:prstGeom prst="rect">
            <a:avLst/>
          </a:prstGeom>
          <a:solidFill>
            <a:srgbClr val="C00000"/>
          </a:solidFill>
        </p:spPr>
        <p:txBody>
          <a:bodyPr/>
          <a:lstStyle/>
          <a:p>
            <a:pPr>
              <a:lnSpc>
                <a:spcPct val="90000"/>
              </a:lnSpc>
              <a:spcBef>
                <a:spcPct val="0"/>
              </a:spcBef>
              <a:defRPr/>
            </a:pPr>
            <a:r>
              <a:rPr kumimoji="0" lang="en-IN" altLang="zh-CN" sz="2400" b="1" i="0" u="none" strike="noStrike" kern="1200" cap="none" spc="0" normalizeH="0" baseline="0" noProof="0" dirty="0">
                <a:ln>
                  <a:noFill/>
                </a:ln>
                <a:solidFill>
                  <a:schemeClr val="bg1"/>
                </a:solidFill>
                <a:effectLst/>
                <a:uLnTx/>
                <a:uFillTx/>
                <a:latin typeface="Tinos"/>
                <a:ea typeface="+mj-ea"/>
                <a:cs typeface="+mj-cs"/>
              </a:rPr>
              <a:t>					     		</a:t>
            </a:r>
            <a:endParaRPr lang="zh-CN" altLang="en-US" sz="2400" b="1" dirty="0">
              <a:solidFill>
                <a:schemeClr val="bg1"/>
              </a:solidFill>
              <a:latin typeface="Tinos"/>
            </a:endParaRPr>
          </a:p>
          <a:p>
            <a:pPr lvl="0">
              <a:lnSpc>
                <a:spcPct val="90000"/>
              </a:lnSpc>
              <a:spcBef>
                <a:spcPct val="0"/>
              </a:spcBef>
              <a:defRPr/>
            </a:pPr>
            <a:endParaRPr kumimoji="0" lang="en-IN" altLang="zh-CN" sz="2400" b="1" i="0" u="none" strike="noStrike" kern="1200" cap="none" spc="0" normalizeH="0" baseline="0" noProof="0" dirty="0">
              <a:ln>
                <a:noFill/>
              </a:ln>
              <a:solidFill>
                <a:schemeClr val="bg1"/>
              </a:solidFill>
              <a:effectLst/>
              <a:uLnTx/>
              <a:uFillTx/>
              <a:latin typeface="Tinos"/>
              <a:ea typeface="+mj-ea"/>
              <a:cs typeface="+mj-cs"/>
            </a:endParaRPr>
          </a:p>
        </p:txBody>
      </p:sp>
      <p:sp>
        <p:nvSpPr>
          <p:cNvPr id="3" name="TextBox 2">
            <a:extLst>
              <a:ext uri="{FF2B5EF4-FFF2-40B4-BE49-F238E27FC236}">
                <a16:creationId xmlns:a16="http://schemas.microsoft.com/office/drawing/2014/main" xmlns="" id="{24072C9B-2CAA-4E03-B2BC-B818C8361D2A}"/>
              </a:ext>
            </a:extLst>
          </p:cNvPr>
          <p:cNvSpPr txBox="1"/>
          <p:nvPr/>
        </p:nvSpPr>
        <p:spPr>
          <a:xfrm>
            <a:off x="571500" y="1613877"/>
            <a:ext cx="11258177" cy="4278094"/>
          </a:xfrm>
          <a:prstGeom prst="rect">
            <a:avLst/>
          </a:prstGeom>
          <a:noFill/>
        </p:spPr>
        <p:txBody>
          <a:bodyPr wrap="square">
            <a:spAutoFit/>
          </a:bodyPr>
          <a:lstStyle/>
          <a:p>
            <a:pPr algn="l"/>
            <a:r>
              <a:rPr lang="en-US" sz="1600" b="1" i="0" u="none" strike="noStrike" baseline="0" dirty="0">
                <a:latin typeface="Times New Roman" panose="02020603050405020304" pitchFamily="18" charset="0"/>
                <a:cs typeface="Times New Roman" panose="02020603050405020304" pitchFamily="18" charset="0"/>
              </a:rPr>
              <a:t>Control </a:t>
            </a:r>
            <a:r>
              <a:rPr lang="en-US" sz="1600" b="0" i="0" u="none" strike="noStrike" baseline="0" dirty="0">
                <a:latin typeface="Times New Roman" panose="02020603050405020304" pitchFamily="18" charset="0"/>
                <a:cs typeface="Times New Roman" panose="02020603050405020304" pitchFamily="18" charset="0"/>
              </a:rPr>
              <a:t>– Is a check mechanism that ensures all the activities in the organization take place</a:t>
            </a:r>
          </a:p>
          <a:p>
            <a:pPr algn="l"/>
            <a:r>
              <a:rPr lang="en-US" sz="1600" b="0" i="0" u="none" strike="noStrike" baseline="0" dirty="0">
                <a:latin typeface="Times New Roman" panose="02020603050405020304" pitchFamily="18" charset="0"/>
                <a:cs typeface="Times New Roman" panose="02020603050405020304" pitchFamily="18" charset="0"/>
              </a:rPr>
              <a:t>according to the plan, and if there is any  deviation, timely action is taken to bring back activities on the planning path.</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1" i="0" u="none" strike="noStrike" baseline="0" dirty="0">
                <a:latin typeface="Times New Roman" panose="02020603050405020304" pitchFamily="18" charset="0"/>
                <a:cs typeface="Times New Roman" panose="02020603050405020304" pitchFamily="18" charset="0"/>
              </a:rPr>
              <a:t>Benefits of Control Process:</a:t>
            </a:r>
          </a:p>
          <a:p>
            <a:pPr algn="l"/>
            <a:r>
              <a:rPr lang="en-US" sz="1600" b="0" i="0" u="none" strike="noStrike" baseline="0" dirty="0">
                <a:latin typeface="Times New Roman" panose="02020603050405020304" pitchFamily="18" charset="0"/>
                <a:cs typeface="Times New Roman" panose="02020603050405020304" pitchFamily="18" charset="0"/>
              </a:rPr>
              <a:t>1. Helps in achieving goals.</a:t>
            </a:r>
          </a:p>
          <a:p>
            <a:pPr algn="l"/>
            <a:r>
              <a:rPr lang="en-US" sz="1600" b="0" i="0" u="none" strike="noStrike" baseline="0" dirty="0">
                <a:latin typeface="Times New Roman" panose="02020603050405020304" pitchFamily="18" charset="0"/>
                <a:cs typeface="Times New Roman" panose="02020603050405020304" pitchFamily="18" charset="0"/>
              </a:rPr>
              <a:t>2. Makes efficient use of resources by ensuring that each activity is performed according to predetermined standard.</a:t>
            </a:r>
          </a:p>
          <a:p>
            <a:pPr algn="l"/>
            <a:r>
              <a:rPr lang="en-US" sz="1600" b="0" i="0" u="none" strike="noStrike" baseline="0" dirty="0">
                <a:latin typeface="Times New Roman" panose="02020603050405020304" pitchFamily="18" charset="0"/>
                <a:cs typeface="Times New Roman" panose="02020603050405020304" pitchFamily="18" charset="0"/>
              </a:rPr>
              <a:t>3. Improves employee motivation.</a:t>
            </a:r>
          </a:p>
          <a:p>
            <a:pPr algn="l"/>
            <a:r>
              <a:rPr lang="en-US" sz="1600" b="0" i="0" u="none" strike="noStrike" baseline="0" dirty="0">
                <a:latin typeface="Times New Roman" panose="02020603050405020304" pitchFamily="18" charset="0"/>
                <a:cs typeface="Times New Roman" panose="02020603050405020304" pitchFamily="18" charset="0"/>
              </a:rPr>
              <a:t>4. Ensures order and discipline.</a:t>
            </a:r>
          </a:p>
          <a:p>
            <a:pPr algn="l"/>
            <a:r>
              <a:rPr lang="en-US" sz="1600" b="0" i="0" u="none" strike="noStrike" baseline="0" dirty="0">
                <a:latin typeface="Times New Roman" panose="02020603050405020304" pitchFamily="18" charset="0"/>
                <a:cs typeface="Times New Roman" panose="02020603050405020304" pitchFamily="18" charset="0"/>
              </a:rPr>
              <a:t>5. Facilitates coordination in action.</a:t>
            </a:r>
          </a:p>
          <a:p>
            <a:pPr algn="l"/>
            <a:r>
              <a:rPr lang="en-US" sz="1600" b="0" i="0" u="none" strike="noStrike" baseline="0" dirty="0">
                <a:latin typeface="Times New Roman" panose="02020603050405020304" pitchFamily="18" charset="0"/>
                <a:cs typeface="Times New Roman" panose="02020603050405020304" pitchFamily="18" charset="0"/>
              </a:rPr>
              <a:t>6. Helps in minimizing errors.</a:t>
            </a:r>
          </a:p>
          <a:p>
            <a:pPr algn="l"/>
            <a:endParaRPr lang="en-US" sz="1600" b="0" i="0" u="none" strike="noStrike" baseline="0" dirty="0">
              <a:latin typeface="Times New Roman" panose="02020603050405020304" pitchFamily="18" charset="0"/>
              <a:cs typeface="Times New Roman" panose="02020603050405020304" pitchFamily="18" charset="0"/>
            </a:endParaRPr>
          </a:p>
          <a:p>
            <a:pPr algn="l"/>
            <a:r>
              <a:rPr lang="en-US" sz="1600" b="1" i="0" u="none" strike="noStrike" baseline="0" dirty="0">
                <a:latin typeface="Times New Roman" panose="02020603050405020304" pitchFamily="18" charset="0"/>
                <a:cs typeface="Times New Roman" panose="02020603050405020304" pitchFamily="18" charset="0"/>
              </a:rPr>
              <a:t>Types of Control: </a:t>
            </a:r>
          </a:p>
          <a:p>
            <a:pPr algn="l"/>
            <a:r>
              <a:rPr lang="en-US" sz="1600" b="0" i="0" u="sng" strike="noStrike" baseline="0" dirty="0">
                <a:latin typeface="Times New Roman" panose="02020603050405020304" pitchFamily="18" charset="0"/>
                <a:cs typeface="Times New Roman" panose="02020603050405020304" pitchFamily="18" charset="0"/>
              </a:rPr>
              <a:t>1. Feed Forward Control </a:t>
            </a:r>
            <a:r>
              <a:rPr lang="en-US" sz="1600" b="0" i="0" u="none" strike="noStrike" baseline="0" dirty="0">
                <a:latin typeface="Times New Roman" panose="02020603050405020304" pitchFamily="18" charset="0"/>
                <a:cs typeface="Times New Roman" panose="02020603050405020304" pitchFamily="18" charset="0"/>
              </a:rPr>
              <a:t>– pre - judgement on the bases of situation and control is triggered.</a:t>
            </a:r>
          </a:p>
          <a:p>
            <a:pPr algn="l"/>
            <a:r>
              <a:rPr lang="en-US" sz="1600" b="0" i="0" u="sng" strike="noStrike" baseline="0" dirty="0">
                <a:latin typeface="Times New Roman" panose="02020603050405020304" pitchFamily="18" charset="0"/>
                <a:cs typeface="Times New Roman" panose="02020603050405020304" pitchFamily="18" charset="0"/>
              </a:rPr>
              <a:t>2. Concurrent Control</a:t>
            </a:r>
            <a:r>
              <a:rPr lang="en-US" sz="1600" b="0" i="0" u="none" strike="noStrike" baseline="0" dirty="0">
                <a:latin typeface="Times New Roman" panose="02020603050405020304" pitchFamily="18" charset="0"/>
                <a:cs typeface="Times New Roman" panose="02020603050405020304" pitchFamily="18" charset="0"/>
              </a:rPr>
              <a:t> - when action do not lead to the expected response, in such cases, action</a:t>
            </a:r>
          </a:p>
          <a:p>
            <a:pPr algn="l"/>
            <a:r>
              <a:rPr lang="en-US" sz="1600" b="0" i="0" u="none" strike="noStrike" baseline="0" dirty="0">
                <a:latin typeface="Times New Roman" panose="02020603050405020304" pitchFamily="18" charset="0"/>
                <a:cs typeface="Times New Roman" panose="02020603050405020304" pitchFamily="18" charset="0"/>
              </a:rPr>
              <a:t>should stop immediately and the situation is brought under control.</a:t>
            </a:r>
          </a:p>
          <a:p>
            <a:pPr algn="l"/>
            <a:r>
              <a:rPr lang="en-US" sz="1600" b="0" i="0" u="sng" strike="noStrike" baseline="0" dirty="0">
                <a:latin typeface="Times New Roman" panose="02020603050405020304" pitchFamily="18" charset="0"/>
                <a:cs typeface="Times New Roman" panose="02020603050405020304" pitchFamily="18" charset="0"/>
              </a:rPr>
              <a:t>3. Feedback Control </a:t>
            </a:r>
            <a:r>
              <a:rPr lang="en-US" sz="1600" b="0" i="0" u="none" strike="noStrike" baseline="0" dirty="0">
                <a:latin typeface="Times New Roman" panose="02020603050405020304" pitchFamily="18" charset="0"/>
                <a:cs typeface="Times New Roman" panose="02020603050405020304" pitchFamily="18" charset="0"/>
              </a:rPr>
              <a:t>– An analysis of the action of the past gives insights and learning about what</a:t>
            </a:r>
          </a:p>
          <a:p>
            <a:pPr algn="l"/>
            <a:r>
              <a:rPr lang="en-US" sz="1600" b="0" i="0" u="none" strike="noStrike" baseline="0" dirty="0">
                <a:latin typeface="Times New Roman" panose="02020603050405020304" pitchFamily="18" charset="0"/>
                <a:cs typeface="Times New Roman" panose="02020603050405020304" pitchFamily="18" charset="0"/>
              </a:rPr>
              <a:t>went wrong.</a:t>
            </a:r>
          </a:p>
        </p:txBody>
      </p:sp>
    </p:spTree>
    <p:extLst>
      <p:ext uri="{BB962C8B-B14F-4D97-AF65-F5344CB8AC3E}">
        <p14:creationId xmlns:p14="http://schemas.microsoft.com/office/powerpoint/2010/main" val="1897563791"/>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{0AF5710B-C9BE-D049-99F6-EA598E797940}tf10001119</Template>
  <TotalTime>4333</TotalTime>
  <Words>1581</Words>
  <Application>Microsoft Office PowerPoint</Application>
  <PresentationFormat>Widescreen</PresentationFormat>
  <Paragraphs>201</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Arimo</vt:lpstr>
      <vt:lpstr>Calibri</vt:lpstr>
      <vt:lpstr>Calibri Light</vt:lpstr>
      <vt:lpstr>Times New Roman</vt:lpstr>
      <vt:lpstr>Tinos</vt:lpstr>
      <vt:lpstr>等线</vt:lpstr>
      <vt:lpstr>等线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 RAMALINGAM</dc:creator>
  <cp:lastModifiedBy>USER</cp:lastModifiedBy>
  <cp:revision>232</cp:revision>
  <dcterms:created xsi:type="dcterms:W3CDTF">2020-05-05T09:43:45Z</dcterms:created>
  <dcterms:modified xsi:type="dcterms:W3CDTF">2022-09-07T07:19:40Z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346792</vt:lpwstr>
  </property>
  <property fmtid="{D5CDD505-2E9C-101B-9397-08002B2CF9AE}" pid="3" name="NXPowerLiteSettings">
    <vt:lpwstr>C7000400038000</vt:lpwstr>
  </property>
  <property fmtid="{D5CDD505-2E9C-101B-9397-08002B2CF9AE}" pid="4" name="NXPowerLiteVersion">
    <vt:lpwstr>S9.0.1</vt:lpwstr>
  </property>
</Properties>
</file>