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</p:sldMasterIdLst>
  <p:notesMasterIdLst>
    <p:notesMasterId r:id="rId15"/>
  </p:notesMasterIdLst>
  <p:sldIdLst>
    <p:sldId id="305" r:id="rId2"/>
    <p:sldId id="274" r:id="rId3"/>
    <p:sldId id="275" r:id="rId4"/>
    <p:sldId id="276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</p:sldIdLst>
  <p:sldSz cx="13003213" cy="10058400"/>
  <p:notesSz cx="9144000" cy="9144000"/>
  <p:defaultTextStyle>
    <a:defPPr>
      <a:defRPr lang="en-US"/>
    </a:defPPr>
    <a:lvl1pPr marL="0" algn="l" defTabSz="91425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124" algn="l" defTabSz="91425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250" algn="l" defTabSz="91425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374" algn="l" defTabSz="91425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498" algn="l" defTabSz="91425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624" algn="l" defTabSz="91425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2748" algn="l" defTabSz="91425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99873" algn="l" defTabSz="91425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6997" algn="l" defTabSz="91425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70" y="-108"/>
      </p:cViewPr>
      <p:guideLst>
        <p:guide orient="horz" pos="3168"/>
        <p:guide pos="3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B3D7B-A642-4188-BBAD-ABDB06DF6EB3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685800"/>
            <a:ext cx="4432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4343400"/>
            <a:ext cx="73152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9624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8685213"/>
            <a:ext cx="39624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66D73-95A9-48A9-8EA4-5CCC49E06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3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6D73-95A9-48A9-8EA4-5CCC49E060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19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6D73-95A9-48A9-8EA4-5CCC49E060A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19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6D73-95A9-48A9-8EA4-5CCC49E060A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19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66D73-95A9-48A9-8EA4-5CCC49E060A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19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3003213" cy="100584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774" tIns="65887" rIns="131774" bIns="6588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92878" y="102308"/>
            <a:ext cx="12817454" cy="981522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774" tIns="65887" rIns="131774" bIns="6588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42122" y="4693920"/>
            <a:ext cx="9102249" cy="2346960"/>
          </a:xfrm>
        </p:spPr>
        <p:txBody>
          <a:bodyPr/>
          <a:lstStyle>
            <a:lvl1pPr marL="0" indent="0" algn="ctr">
              <a:buNone/>
              <a:defRPr sz="3700">
                <a:solidFill>
                  <a:schemeClr val="tx2"/>
                </a:solidFill>
              </a:defRPr>
            </a:lvl1pPr>
            <a:lvl2pPr marL="658871" indent="0" algn="ctr">
              <a:buNone/>
            </a:lvl2pPr>
            <a:lvl3pPr marL="1317742" indent="0" algn="ctr">
              <a:buNone/>
            </a:lvl3pPr>
            <a:lvl4pPr marL="1976613" indent="0" algn="ctr">
              <a:buNone/>
            </a:lvl4pPr>
            <a:lvl5pPr marL="2635484" indent="0" algn="ctr">
              <a:buNone/>
            </a:lvl5pPr>
            <a:lvl6pPr marL="3294355" indent="0" algn="ctr">
              <a:buNone/>
            </a:lvl6pPr>
            <a:lvl7pPr marL="3953226" indent="0" algn="ctr">
              <a:buNone/>
            </a:lvl7pPr>
            <a:lvl8pPr marL="4612096" indent="0" algn="ctr">
              <a:buNone/>
            </a:lvl8pPr>
            <a:lvl9pPr marL="5270967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491" y="2125645"/>
            <a:ext cx="12829065" cy="22401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774" tIns="65887" rIns="131774" bIns="6588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89491" y="2048523"/>
            <a:ext cx="12829065" cy="176851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774" tIns="65887" rIns="131774" bIns="6588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89491" y="4365752"/>
            <a:ext cx="12829065" cy="162114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774" tIns="65887" rIns="131774" bIns="6588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50161" y="2208698"/>
            <a:ext cx="11702892" cy="2156037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7329" y="402807"/>
            <a:ext cx="2860707" cy="858223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00321" y="402806"/>
            <a:ext cx="7910288" cy="858223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300321" y="2123440"/>
            <a:ext cx="11052731" cy="67056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3003213" cy="100584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774" tIns="65887" rIns="131774" bIns="6588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92878" y="102308"/>
            <a:ext cx="12817454" cy="981522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774" tIns="65887" rIns="131774" bIns="6588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64" y="1397001"/>
            <a:ext cx="11052731" cy="1997710"/>
          </a:xfrm>
        </p:spPr>
        <p:txBody>
          <a:bodyPr anchor="b" anchorCtr="0"/>
          <a:lstStyle>
            <a:lvl1pPr algn="l">
              <a:buNone/>
              <a:defRPr sz="58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64" y="3736976"/>
            <a:ext cx="11052731" cy="1962784"/>
          </a:xfrm>
        </p:spPr>
        <p:txBody>
          <a:bodyPr anchor="t" anchorCtr="0"/>
          <a:lstStyle>
            <a:lvl1pPr marL="0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37781" y="9052560"/>
            <a:ext cx="5688906" cy="67056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8708" y="3486017"/>
            <a:ext cx="12817657" cy="1341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774" tIns="65887" rIns="131774" bIns="6588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8330" y="3434164"/>
            <a:ext cx="12818035" cy="6705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774" tIns="65887" rIns="131774" bIns="6588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7135" y="3621024"/>
            <a:ext cx="12819230" cy="67056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774" tIns="65887" rIns="131774" bIns="6588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8051" y="9106205"/>
            <a:ext cx="650161" cy="670560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300321" y="2123440"/>
            <a:ext cx="5331317" cy="67056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016317" y="2123440"/>
            <a:ext cx="5331317" cy="67056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321" y="400473"/>
            <a:ext cx="11052731" cy="16764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0321" y="2123440"/>
            <a:ext cx="5309645" cy="1117600"/>
          </a:xfrm>
          <a:noFill/>
          <a:ln w="12700" cap="sq" cmpd="sng" algn="ctr">
            <a:noFill/>
            <a:prstDash val="solid"/>
          </a:ln>
        </p:spPr>
        <p:txBody>
          <a:bodyPr lIns="131774" anchor="b" anchorCtr="0">
            <a:noAutofit/>
          </a:bodyPr>
          <a:lstStyle>
            <a:lvl1pPr marL="0" indent="0">
              <a:buNone/>
              <a:defRPr sz="35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043407" y="2123440"/>
            <a:ext cx="5309645" cy="1117600"/>
          </a:xfrm>
          <a:noFill/>
          <a:ln w="12700" cap="sq" cmpd="sng" algn="ctr">
            <a:noFill/>
            <a:prstDash val="solid"/>
          </a:ln>
        </p:spPr>
        <p:txBody>
          <a:bodyPr lIns="131774" anchor="b" anchorCtr="0">
            <a:noAutofit/>
          </a:bodyPr>
          <a:lstStyle>
            <a:lvl1pPr marL="0" indent="0">
              <a:buNone/>
              <a:defRPr sz="35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300321" y="3296920"/>
            <a:ext cx="5309645" cy="569976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7043407" y="3296920"/>
            <a:ext cx="5309645" cy="569976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3003213" cy="100584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774" tIns="65887" rIns="131774" bIns="65887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022" y="102308"/>
            <a:ext cx="12817454" cy="981699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774" tIns="65887" rIns="131774" bIns="6588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321" y="400473"/>
            <a:ext cx="11052731" cy="1676400"/>
          </a:xfrm>
        </p:spPr>
        <p:txBody>
          <a:bodyPr anchor="b" anchorCtr="0"/>
          <a:lstStyle>
            <a:lvl1pPr algn="l">
              <a:buNone/>
              <a:defRPr sz="5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300321" y="2346960"/>
            <a:ext cx="2709003" cy="6593840"/>
          </a:xfrm>
        </p:spPr>
        <p:txBody>
          <a:bodyPr/>
          <a:lstStyle>
            <a:lvl1pPr marL="0" indent="0">
              <a:buNone/>
              <a:defRPr sz="26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226044" y="2346960"/>
            <a:ext cx="8127008" cy="659384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322" y="7187474"/>
            <a:ext cx="10402570" cy="766022"/>
          </a:xfrm>
        </p:spPr>
        <p:txBody>
          <a:bodyPr anchor="ctr">
            <a:noAutofit/>
          </a:bodyPr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0322" y="7987210"/>
            <a:ext cx="10402570" cy="1005840"/>
          </a:xfrm>
        </p:spPr>
        <p:txBody>
          <a:bodyPr/>
          <a:lstStyle>
            <a:lvl1pPr marL="0" indent="0">
              <a:buFontTx/>
              <a:buNone/>
              <a:defRPr sz="23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00321" y="9052560"/>
            <a:ext cx="5526366" cy="67056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8051" y="9106205"/>
            <a:ext cx="650161" cy="670560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7136" y="6869214"/>
            <a:ext cx="12808165" cy="1341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774" tIns="65887" rIns="131774" bIns="6588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7422" y="6820696"/>
            <a:ext cx="12807879" cy="6705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774" tIns="65887" rIns="131774" bIns="6588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7425" y="7000729"/>
            <a:ext cx="12807876" cy="71584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774" tIns="65887" rIns="131774" bIns="6588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7138" y="97791"/>
            <a:ext cx="12801101" cy="6719570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46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3003213" cy="100584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774" tIns="65887" rIns="131774" bIns="6588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022" y="102308"/>
            <a:ext cx="12817454" cy="981699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1774" tIns="65887" rIns="131774" bIns="6588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300321" y="402802"/>
            <a:ext cx="11052731" cy="1676400"/>
          </a:xfrm>
          <a:prstGeom prst="rect">
            <a:avLst/>
          </a:prstGeom>
        </p:spPr>
        <p:txBody>
          <a:bodyPr lIns="131774" tIns="65887" rIns="131774" bIns="131774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300321" y="2123440"/>
            <a:ext cx="11052731" cy="6705600"/>
          </a:xfrm>
          <a:prstGeom prst="rect">
            <a:avLst/>
          </a:prstGeom>
        </p:spPr>
        <p:txBody>
          <a:bodyPr lIns="131774" tIns="65887" rIns="131774" bIns="65887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77169" y="9080500"/>
            <a:ext cx="3521704" cy="698500"/>
          </a:xfrm>
          <a:prstGeom prst="rect">
            <a:avLst/>
          </a:prstGeom>
        </p:spPr>
        <p:txBody>
          <a:bodyPr lIns="131774" tIns="65887" rIns="131774" bIns="65887" anchor="ctr" anchorCtr="0"/>
          <a:lstStyle>
            <a:lvl1pPr algn="r" eaLnBrk="1" latinLnBrk="0" hangingPunct="1">
              <a:defRPr kumimoji="0" sz="2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300321" y="9052560"/>
            <a:ext cx="5634726" cy="670560"/>
          </a:xfrm>
          <a:prstGeom prst="rect">
            <a:avLst/>
          </a:prstGeom>
        </p:spPr>
        <p:txBody>
          <a:bodyPr lIns="131774" tIns="65887" rIns="131774" bIns="65887" anchor="ctr" anchorCtr="0"/>
          <a:lstStyle>
            <a:lvl1pPr eaLnBrk="1" latinLnBrk="0" hangingPunct="1">
              <a:defRPr kumimoji="0" sz="2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08051" y="9108440"/>
            <a:ext cx="650161" cy="67056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20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1" latinLnBrk="0" hangingPunct="1">
        <a:spcBef>
          <a:spcPct val="0"/>
        </a:spcBef>
        <a:buNone/>
        <a:defRPr kumimoji="0" sz="5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5323" indent="-395323" algn="l" rtl="0" eaLnBrk="1" latinLnBrk="0" hangingPunct="1">
        <a:spcBef>
          <a:spcPts val="836"/>
        </a:spcBef>
        <a:buClr>
          <a:schemeClr val="accent1"/>
        </a:buClr>
        <a:buSzPct val="85000"/>
        <a:buFont typeface="Wingdings 2"/>
        <a:buChar char="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790645" indent="-329435" algn="l" rtl="0" eaLnBrk="1" latinLnBrk="0" hangingPunct="1">
        <a:spcBef>
          <a:spcPts val="533"/>
        </a:spcBef>
        <a:buClr>
          <a:schemeClr val="accent2"/>
        </a:buClr>
        <a:buSzPct val="85000"/>
        <a:buFont typeface="Wingdings 2"/>
        <a:buChar char="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85968" indent="-329435" algn="l" rtl="0" eaLnBrk="1" latinLnBrk="0" hangingPunct="1">
        <a:spcBef>
          <a:spcPts val="533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581290" indent="-329435" algn="l" rtl="0" eaLnBrk="1" latinLnBrk="0" hangingPunct="1">
        <a:spcBef>
          <a:spcPts val="533"/>
        </a:spcBef>
        <a:buClr>
          <a:schemeClr val="accent3"/>
        </a:buClr>
        <a:buSzPct val="80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6613" indent="-329435" algn="l" rtl="0" eaLnBrk="1" latinLnBrk="0" hangingPunct="1">
        <a:spcBef>
          <a:spcPts val="533"/>
        </a:spcBef>
        <a:buClr>
          <a:schemeClr val="accent3"/>
        </a:buClr>
        <a:buFontTx/>
        <a:buChar char="o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1935" indent="-329435" algn="l" rtl="0" eaLnBrk="1" latinLnBrk="0" hangingPunct="1">
        <a:spcBef>
          <a:spcPts val="533"/>
        </a:spcBef>
        <a:buClr>
          <a:schemeClr val="accent3"/>
        </a:buClr>
        <a:buChar char="•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67258" indent="-329435" algn="l" rtl="0" eaLnBrk="1" latinLnBrk="0" hangingPunct="1">
        <a:spcBef>
          <a:spcPts val="533"/>
        </a:spcBef>
        <a:buClr>
          <a:schemeClr val="accent2"/>
        </a:buClr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3162580" indent="-329435" algn="l" rtl="0" eaLnBrk="1" latinLnBrk="0" hangingPunct="1">
        <a:spcBef>
          <a:spcPts val="533"/>
        </a:spcBef>
        <a:buClr>
          <a:schemeClr val="accent1">
            <a:tint val="60000"/>
          </a:schemeClr>
        </a:buClr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3557903" indent="-329435" algn="l" rtl="0" eaLnBrk="1" latinLnBrk="0" hangingPunct="1">
        <a:spcBef>
          <a:spcPts val="533"/>
        </a:spcBef>
        <a:buClr>
          <a:schemeClr val="accent2">
            <a:tint val="60000"/>
          </a:schemeClr>
        </a:buClr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88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177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76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354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943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53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6120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7096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763">
              <a:spcBef>
                <a:spcPts val="99"/>
              </a:spcBef>
            </a:pPr>
            <a:r>
              <a:rPr lang="en-US" sz="4000" b="1" dirty="0" err="1">
                <a:solidFill>
                  <a:srgbClr val="001F5F"/>
                </a:solidFill>
                <a:latin typeface="Arial"/>
                <a:cs typeface="Arial"/>
              </a:rPr>
              <a:t>Pallavi</a:t>
            </a:r>
            <a:r>
              <a:rPr lang="en-US" sz="40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en-US" sz="4000" b="1" dirty="0" err="1">
                <a:solidFill>
                  <a:srgbClr val="001F5F"/>
                </a:solidFill>
                <a:latin typeface="Arial"/>
                <a:cs typeface="Arial"/>
              </a:rPr>
              <a:t>Tiwari</a:t>
            </a:r>
            <a:r>
              <a:rPr lang="en-US" sz="40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</a:p>
          <a:p>
            <a:pPr marL="4763">
              <a:spcBef>
                <a:spcPts val="99"/>
              </a:spcBef>
            </a:pPr>
            <a:r>
              <a:rPr lang="en-US" sz="4000" b="1" dirty="0">
                <a:solidFill>
                  <a:srgbClr val="001F5F"/>
                </a:solidFill>
                <a:latin typeface="Arial"/>
                <a:cs typeface="Arial"/>
              </a:rPr>
              <a:t>Assistant Professor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1486290" marR="5080" indent="-1474227">
              <a:spcBef>
                <a:spcPts val="95"/>
              </a:spcBef>
            </a:pPr>
            <a:r>
              <a:rPr lang="en-US" sz="6000" b="1" spc="-30" dirty="0" smtClean="0">
                <a:solidFill>
                  <a:srgbClr val="FFC000"/>
                </a:solidFill>
                <a:latin typeface="Arial"/>
                <a:cs typeface="Arial"/>
              </a:rPr>
              <a:t>HEALTHCARE FACILITIES -</a:t>
            </a:r>
            <a:r>
              <a:rPr lang="en-US" sz="4900" b="1" spc="-4" dirty="0" smtClean="0">
                <a:solidFill>
                  <a:srgbClr val="FFC000"/>
                </a:solidFill>
                <a:latin typeface="Arial"/>
                <a:cs typeface="Arial"/>
              </a:rPr>
              <a:t>SOCIAL </a:t>
            </a:r>
            <a:r>
              <a:rPr lang="en-US" sz="4900" b="1" spc="-759" dirty="0" smtClean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en-US" sz="4900" b="1" spc="-4" dirty="0">
                <a:solidFill>
                  <a:srgbClr val="FFC000"/>
                </a:solidFill>
                <a:latin typeface="Arial"/>
                <a:cs typeface="Arial"/>
              </a:rPr>
              <a:t>INFRASTRUCTURE</a:t>
            </a:r>
            <a:endParaRPr lang="en-US" sz="4900" dirty="0">
              <a:latin typeface="Arial"/>
              <a:cs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601" y="0"/>
            <a:ext cx="1092200" cy="145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704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601" y="0"/>
            <a:ext cx="1092200" cy="145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10"/>
          <p:cNvSpPr txBox="1">
            <a:spLocks/>
          </p:cNvSpPr>
          <p:nvPr/>
        </p:nvSpPr>
        <p:spPr>
          <a:xfrm>
            <a:off x="405606" y="304800"/>
            <a:ext cx="11201400" cy="68993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39927" marR="5080" indent="-1827862" algn="ctr">
              <a:spcBef>
                <a:spcPts val="99"/>
              </a:spcBef>
            </a:pPr>
            <a:r>
              <a:rPr lang="en-US" sz="4400" b="1" spc="-4" dirty="0" smtClean="0">
                <a:solidFill>
                  <a:srgbClr val="C00000"/>
                </a:solidFill>
                <a:latin typeface="Cambria" pitchFamily="18" charset="0"/>
              </a:rPr>
              <a:t>HEALTHCARE FACILITIES – MPD 2021</a:t>
            </a:r>
            <a:endParaRPr lang="en-US" sz="4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5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0705" y="1414874"/>
            <a:ext cx="10526301" cy="771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642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601" y="0"/>
            <a:ext cx="1092200" cy="145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10"/>
          <p:cNvSpPr txBox="1">
            <a:spLocks/>
          </p:cNvSpPr>
          <p:nvPr/>
        </p:nvSpPr>
        <p:spPr>
          <a:xfrm>
            <a:off x="405606" y="304800"/>
            <a:ext cx="11201400" cy="68993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39927" marR="5080" indent="-1827862" algn="ctr">
              <a:spcBef>
                <a:spcPts val="99"/>
              </a:spcBef>
            </a:pPr>
            <a:r>
              <a:rPr lang="en-US" sz="4400" b="1" spc="-4" dirty="0" smtClean="0">
                <a:solidFill>
                  <a:srgbClr val="C00000"/>
                </a:solidFill>
                <a:latin typeface="Cambria" pitchFamily="18" charset="0"/>
              </a:rPr>
              <a:t>HEALTHCARE FACILITIES – MPD 2021</a:t>
            </a:r>
            <a:endParaRPr lang="en-US" sz="4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7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2715" y="1031601"/>
            <a:ext cx="10439400" cy="814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08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601" y="0"/>
            <a:ext cx="1092200" cy="145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10"/>
          <p:cNvSpPr txBox="1">
            <a:spLocks/>
          </p:cNvSpPr>
          <p:nvPr/>
        </p:nvSpPr>
        <p:spPr>
          <a:xfrm>
            <a:off x="405606" y="304800"/>
            <a:ext cx="11201400" cy="68993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39927" marR="5080" indent="-1827862" algn="ctr">
              <a:spcBef>
                <a:spcPts val="99"/>
              </a:spcBef>
            </a:pPr>
            <a:r>
              <a:rPr lang="en-US" sz="4400" b="1" spc="-4" dirty="0" smtClean="0">
                <a:solidFill>
                  <a:srgbClr val="C00000"/>
                </a:solidFill>
                <a:latin typeface="Cambria" pitchFamily="18" charset="0"/>
              </a:rPr>
              <a:t>HEALTHCARE FACILITIES – MPD 2021</a:t>
            </a:r>
            <a:endParaRPr lang="en-US" sz="4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5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7606" y="994730"/>
            <a:ext cx="10439400" cy="84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3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601" y="0"/>
            <a:ext cx="1092200" cy="145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10"/>
          <p:cNvSpPr txBox="1">
            <a:spLocks/>
          </p:cNvSpPr>
          <p:nvPr/>
        </p:nvSpPr>
        <p:spPr>
          <a:xfrm>
            <a:off x="405606" y="304800"/>
            <a:ext cx="11201400" cy="68993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39927" marR="5080" indent="-1827862" algn="ctr">
              <a:spcBef>
                <a:spcPts val="99"/>
              </a:spcBef>
            </a:pPr>
            <a:r>
              <a:rPr lang="en-US" sz="4400" b="1" spc="-4" dirty="0" smtClean="0">
                <a:solidFill>
                  <a:srgbClr val="C00000"/>
                </a:solidFill>
                <a:latin typeface="Cambria" pitchFamily="18" charset="0"/>
              </a:rPr>
              <a:t>HEALTHCARE FACILITIES – MPD 2021</a:t>
            </a:r>
            <a:endParaRPr lang="en-US" sz="4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grpSp>
        <p:nvGrpSpPr>
          <p:cNvPr id="6" name="object 4"/>
          <p:cNvGrpSpPr/>
          <p:nvPr/>
        </p:nvGrpSpPr>
        <p:grpSpPr>
          <a:xfrm rot="16200000">
            <a:off x="1524359" y="557647"/>
            <a:ext cx="8506695" cy="9677401"/>
            <a:chOff x="3" y="1362286"/>
            <a:chExt cx="6791959" cy="7726680"/>
          </a:xfrm>
        </p:grpSpPr>
        <p:pic>
          <p:nvPicPr>
            <p:cNvPr id="7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06647" y="1362286"/>
              <a:ext cx="3885312" cy="7726679"/>
            </a:xfrm>
            <a:prstGeom prst="rect">
              <a:avLst/>
            </a:prstGeom>
          </p:spPr>
        </p:pic>
        <p:pic>
          <p:nvPicPr>
            <p:cNvPr id="9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" y="1371600"/>
              <a:ext cx="3140707" cy="7086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4388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601" y="0"/>
            <a:ext cx="1092200" cy="145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ject 10"/>
          <p:cNvSpPr txBox="1">
            <a:spLocks noGrp="1"/>
          </p:cNvSpPr>
          <p:nvPr>
            <p:ph type="title"/>
          </p:nvPr>
        </p:nvSpPr>
        <p:spPr>
          <a:xfrm>
            <a:off x="481806" y="381000"/>
            <a:ext cx="11201400" cy="68993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839927" marR="5080" indent="-1827862">
              <a:spcBef>
                <a:spcPts val="99"/>
              </a:spcBef>
            </a:pPr>
            <a:r>
              <a:rPr lang="en-US" sz="4400" b="1" spc="-4" dirty="0">
                <a:solidFill>
                  <a:srgbClr val="C00000"/>
                </a:solidFill>
                <a:latin typeface="Cambria" pitchFamily="18" charset="0"/>
              </a:rPr>
              <a:t>HEALTHCARE FACILITIES - URDPFI</a:t>
            </a:r>
            <a:endParaRPr lang="en-US" sz="4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9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4205" y="1676400"/>
            <a:ext cx="12039601" cy="6324600"/>
          </a:xfrm>
          <a:prstGeom prst="rect">
            <a:avLst/>
          </a:prstGeom>
        </p:spPr>
      </p:pic>
      <p:sp>
        <p:nvSpPr>
          <p:cNvPr id="10" name="object 5"/>
          <p:cNvSpPr txBox="1"/>
          <p:nvPr/>
        </p:nvSpPr>
        <p:spPr>
          <a:xfrm>
            <a:off x="629314" y="8153400"/>
            <a:ext cx="11511092" cy="1586396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5620385">
              <a:lnSpc>
                <a:spcPct val="150000"/>
              </a:lnSpc>
              <a:spcBef>
                <a:spcPts val="1015"/>
              </a:spcBef>
            </a:pPr>
            <a:r>
              <a:rPr sz="2000" b="1" spc="-5" dirty="0">
                <a:latin typeface="Arial"/>
                <a:cs typeface="Arial"/>
              </a:rPr>
              <a:t>Source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-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URDPFI Guidelines,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2014</a:t>
            </a:r>
            <a:endParaRPr sz="2000" dirty="0">
              <a:latin typeface="Arial"/>
              <a:cs typeface="Arial"/>
            </a:endParaRPr>
          </a:p>
          <a:p>
            <a:pPr marL="12700" marR="208279">
              <a:lnSpc>
                <a:spcPct val="150000"/>
              </a:lnSpc>
              <a:spcBef>
                <a:spcPts val="1040"/>
              </a:spcBef>
            </a:pPr>
            <a:r>
              <a:rPr sz="2000" b="1" spc="-5" dirty="0">
                <a:latin typeface="Arial"/>
                <a:cs typeface="Arial"/>
              </a:rPr>
              <a:t>Indian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Public</a:t>
            </a:r>
            <a:r>
              <a:rPr sz="2000" b="1" spc="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Health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Standards(IPHS)</a:t>
            </a:r>
            <a:r>
              <a:rPr sz="2000" b="1" spc="2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are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</a:t>
            </a:r>
            <a:r>
              <a:rPr sz="2000" b="1" spc="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set</a:t>
            </a:r>
            <a:r>
              <a:rPr sz="2000" b="1" spc="2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of</a:t>
            </a:r>
            <a:r>
              <a:rPr sz="2000" b="1" spc="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standards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envisaged</a:t>
            </a:r>
            <a:r>
              <a:rPr sz="2000" b="1" spc="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improve</a:t>
            </a:r>
            <a:r>
              <a:rPr sz="2000" b="1" spc="3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the </a:t>
            </a:r>
            <a:r>
              <a:rPr sz="2000" b="1" spc="-43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quality</a:t>
            </a:r>
            <a:r>
              <a:rPr sz="2000" b="1" spc="3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of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health</a:t>
            </a:r>
            <a:r>
              <a:rPr sz="2000" b="1" spc="2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care</a:t>
            </a:r>
            <a:r>
              <a:rPr sz="2000" b="1" spc="2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delivery</a:t>
            </a:r>
            <a:r>
              <a:rPr sz="2000" b="1" spc="5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in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the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country</a:t>
            </a:r>
            <a:r>
              <a:rPr sz="2000" b="1" spc="2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under</a:t>
            </a:r>
            <a:r>
              <a:rPr sz="2000" b="1" spc="3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the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National</a:t>
            </a:r>
            <a:r>
              <a:rPr sz="2000" b="1" spc="3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Rural</a:t>
            </a:r>
            <a:r>
              <a:rPr sz="2000" b="1" spc="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Health</a:t>
            </a:r>
            <a:r>
              <a:rPr sz="2000" b="1" spc="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Mission.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2387571" y="103380"/>
            <a:ext cx="378357" cy="329033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99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601" y="0"/>
            <a:ext cx="1092200" cy="145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ject 10"/>
          <p:cNvSpPr txBox="1">
            <a:spLocks/>
          </p:cNvSpPr>
          <p:nvPr/>
        </p:nvSpPr>
        <p:spPr>
          <a:xfrm>
            <a:off x="405606" y="457200"/>
            <a:ext cx="11201400" cy="68993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39927" marR="5080" indent="-1827862" algn="ctr">
              <a:spcBef>
                <a:spcPts val="99"/>
              </a:spcBef>
            </a:pPr>
            <a:r>
              <a:rPr lang="en-US" sz="4400" b="1" spc="-4" dirty="0">
                <a:solidFill>
                  <a:srgbClr val="C00000"/>
                </a:solidFill>
                <a:latin typeface="Cambria" pitchFamily="18" charset="0"/>
              </a:rPr>
              <a:t>HEALTHCARE FACILITIES - URDPFI</a:t>
            </a:r>
            <a:endParaRPr lang="en-US" sz="4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13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2883" y="1478785"/>
            <a:ext cx="10439400" cy="73875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601" y="0"/>
            <a:ext cx="1092200" cy="145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10"/>
          <p:cNvSpPr txBox="1">
            <a:spLocks/>
          </p:cNvSpPr>
          <p:nvPr/>
        </p:nvSpPr>
        <p:spPr>
          <a:xfrm>
            <a:off x="405606" y="304800"/>
            <a:ext cx="11201400" cy="68993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39927" marR="5080" indent="-1827862" algn="ctr">
              <a:spcBef>
                <a:spcPts val="99"/>
              </a:spcBef>
            </a:pPr>
            <a:r>
              <a:rPr lang="en-US" sz="4400" b="1" spc="-4" dirty="0" smtClean="0">
                <a:solidFill>
                  <a:srgbClr val="C00000"/>
                </a:solidFill>
                <a:latin typeface="Cambria" pitchFamily="18" charset="0"/>
              </a:rPr>
              <a:t>HEALTHCARE FACILITIES - URDPFI</a:t>
            </a:r>
            <a:endParaRPr lang="en-US" sz="4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grpSp>
        <p:nvGrpSpPr>
          <p:cNvPr id="10" name="object 6"/>
          <p:cNvGrpSpPr/>
          <p:nvPr/>
        </p:nvGrpSpPr>
        <p:grpSpPr>
          <a:xfrm>
            <a:off x="939006" y="914400"/>
            <a:ext cx="11669293" cy="6519876"/>
            <a:chOff x="0" y="381000"/>
            <a:chExt cx="9143979" cy="5108931"/>
          </a:xfrm>
        </p:grpSpPr>
        <p:pic>
          <p:nvPicPr>
            <p:cNvPr id="12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474" y="1337944"/>
              <a:ext cx="9120505" cy="4151987"/>
            </a:xfrm>
            <a:prstGeom prst="rect">
              <a:avLst/>
            </a:prstGeom>
          </p:spPr>
        </p:pic>
        <p:pic>
          <p:nvPicPr>
            <p:cNvPr id="13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81000"/>
              <a:ext cx="8903335" cy="968121"/>
            </a:xfrm>
            <a:prstGeom prst="rect">
              <a:avLst/>
            </a:prstGeom>
          </p:spPr>
        </p:pic>
      </p:grpSp>
      <p:sp>
        <p:nvSpPr>
          <p:cNvPr id="17" name="object 14"/>
          <p:cNvSpPr txBox="1"/>
          <p:nvPr/>
        </p:nvSpPr>
        <p:spPr>
          <a:xfrm>
            <a:off x="710405" y="7391400"/>
            <a:ext cx="11748295" cy="24885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sz="2200" b="1" spc="-10" dirty="0">
                <a:latin typeface="Calibri" pitchFamily="34" charset="0"/>
                <a:cs typeface="Calibri" pitchFamily="34" charset="0"/>
              </a:rPr>
              <a:t>The</a:t>
            </a:r>
            <a:r>
              <a:rPr sz="2200" b="1" dirty="0">
                <a:latin typeface="Calibri" pitchFamily="34" charset="0"/>
                <a:cs typeface="Calibri" pitchFamily="34" charset="0"/>
              </a:rPr>
              <a:t> </a:t>
            </a:r>
            <a:r>
              <a:rPr sz="2200" b="1" spc="-5" dirty="0">
                <a:latin typeface="Calibri" pitchFamily="34" charset="0"/>
                <a:cs typeface="Calibri" pitchFamily="34" charset="0"/>
              </a:rPr>
              <a:t>Department</a:t>
            </a:r>
            <a:r>
              <a:rPr sz="2200" b="1" spc="35" dirty="0">
                <a:latin typeface="Calibri" pitchFamily="34" charset="0"/>
                <a:cs typeface="Calibri" pitchFamily="34" charset="0"/>
              </a:rPr>
              <a:t> </a:t>
            </a:r>
            <a:r>
              <a:rPr sz="2200" b="1" spc="-5" dirty="0">
                <a:latin typeface="Calibri" pitchFamily="34" charset="0"/>
                <a:cs typeface="Calibri" pitchFamily="34" charset="0"/>
              </a:rPr>
              <a:t>of</a:t>
            </a:r>
            <a:r>
              <a:rPr sz="2200" b="1" spc="20" dirty="0">
                <a:latin typeface="Calibri" pitchFamily="34" charset="0"/>
                <a:cs typeface="Calibri" pitchFamily="34" charset="0"/>
              </a:rPr>
              <a:t> </a:t>
            </a:r>
            <a:r>
              <a:rPr sz="2200" b="1" spc="-5" dirty="0">
                <a:latin typeface="Calibri" pitchFamily="34" charset="0"/>
                <a:cs typeface="Calibri" pitchFamily="34" charset="0"/>
              </a:rPr>
              <a:t>Health</a:t>
            </a:r>
            <a:r>
              <a:rPr sz="2200" b="1" spc="10" dirty="0">
                <a:latin typeface="Calibri" pitchFamily="34" charset="0"/>
                <a:cs typeface="Calibri" pitchFamily="34" charset="0"/>
              </a:rPr>
              <a:t> </a:t>
            </a:r>
            <a:r>
              <a:rPr sz="2200" b="1" spc="-5" dirty="0">
                <a:latin typeface="Calibri" pitchFamily="34" charset="0"/>
                <a:cs typeface="Calibri" pitchFamily="34" charset="0"/>
              </a:rPr>
              <a:t>and</a:t>
            </a:r>
            <a:r>
              <a:rPr sz="2200" b="1" spc="5" dirty="0">
                <a:latin typeface="Calibri" pitchFamily="34" charset="0"/>
                <a:cs typeface="Calibri" pitchFamily="34" charset="0"/>
              </a:rPr>
              <a:t> </a:t>
            </a:r>
            <a:r>
              <a:rPr sz="2200" b="1" spc="-5" dirty="0">
                <a:latin typeface="Calibri" pitchFamily="34" charset="0"/>
                <a:cs typeface="Calibri" pitchFamily="34" charset="0"/>
              </a:rPr>
              <a:t>Family</a:t>
            </a:r>
            <a:r>
              <a:rPr sz="2200" b="1" spc="35" dirty="0">
                <a:latin typeface="Calibri" pitchFamily="34" charset="0"/>
                <a:cs typeface="Calibri" pitchFamily="34" charset="0"/>
              </a:rPr>
              <a:t> </a:t>
            </a:r>
            <a:r>
              <a:rPr sz="2200" b="1" dirty="0">
                <a:latin typeface="Calibri" pitchFamily="34" charset="0"/>
                <a:cs typeface="Calibri" pitchFamily="34" charset="0"/>
              </a:rPr>
              <a:t>welfare</a:t>
            </a:r>
            <a:r>
              <a:rPr sz="2200" b="1" spc="5" dirty="0">
                <a:latin typeface="Calibri" pitchFamily="34" charset="0"/>
                <a:cs typeface="Calibri" pitchFamily="34" charset="0"/>
              </a:rPr>
              <a:t> </a:t>
            </a:r>
            <a:r>
              <a:rPr sz="2200" b="1" spc="-5" dirty="0">
                <a:latin typeface="Calibri" pitchFamily="34" charset="0"/>
                <a:cs typeface="Calibri" pitchFamily="34" charset="0"/>
              </a:rPr>
              <a:t>suggests</a:t>
            </a:r>
            <a:r>
              <a:rPr sz="2200" b="1" spc="40" dirty="0">
                <a:latin typeface="Calibri" pitchFamily="34" charset="0"/>
                <a:cs typeface="Calibri" pitchFamily="34" charset="0"/>
              </a:rPr>
              <a:t> </a:t>
            </a:r>
            <a:r>
              <a:rPr sz="2200" b="1" spc="-5" dirty="0">
                <a:latin typeface="Calibri" pitchFamily="34" charset="0"/>
                <a:cs typeface="Calibri" pitchFamily="34" charset="0"/>
              </a:rPr>
              <a:t>incorporation</a:t>
            </a:r>
            <a:r>
              <a:rPr sz="2200" b="1" spc="60" dirty="0">
                <a:latin typeface="Calibri" pitchFamily="34" charset="0"/>
                <a:cs typeface="Calibri" pitchFamily="34" charset="0"/>
              </a:rPr>
              <a:t> </a:t>
            </a:r>
            <a:r>
              <a:rPr sz="2200" b="1" spc="-5" dirty="0">
                <a:latin typeface="Calibri" pitchFamily="34" charset="0"/>
                <a:cs typeface="Calibri" pitchFamily="34" charset="0"/>
              </a:rPr>
              <a:t>of</a:t>
            </a:r>
            <a:r>
              <a:rPr sz="2200" b="1" spc="45" dirty="0">
                <a:latin typeface="Calibri" pitchFamily="34" charset="0"/>
                <a:cs typeface="Calibri" pitchFamily="34" charset="0"/>
              </a:rPr>
              <a:t> </a:t>
            </a:r>
            <a:r>
              <a:rPr sz="2200" b="1" spc="-20" dirty="0">
                <a:latin typeface="Calibri" pitchFamily="34" charset="0"/>
                <a:cs typeface="Calibri" pitchFamily="34" charset="0"/>
              </a:rPr>
              <a:t>Trauma </a:t>
            </a:r>
            <a:r>
              <a:rPr sz="2200" b="1" spc="-15" dirty="0">
                <a:latin typeface="Calibri" pitchFamily="34" charset="0"/>
                <a:cs typeface="Calibri" pitchFamily="34" charset="0"/>
              </a:rPr>
              <a:t> </a:t>
            </a:r>
            <a:r>
              <a:rPr sz="2200" b="1" spc="-5" dirty="0">
                <a:latin typeface="Calibri" pitchFamily="34" charset="0"/>
                <a:cs typeface="Calibri" pitchFamily="34" charset="0"/>
              </a:rPr>
              <a:t>Centres</a:t>
            </a:r>
            <a:r>
              <a:rPr sz="2200" b="1" spc="5" dirty="0">
                <a:latin typeface="Calibri" pitchFamily="34" charset="0"/>
                <a:cs typeface="Calibri" pitchFamily="34" charset="0"/>
              </a:rPr>
              <a:t> </a:t>
            </a:r>
            <a:r>
              <a:rPr sz="2200" b="1" spc="-5" dirty="0">
                <a:latin typeface="Calibri" pitchFamily="34" charset="0"/>
                <a:cs typeface="Calibri" pitchFamily="34" charset="0"/>
              </a:rPr>
              <a:t>in</a:t>
            </a:r>
            <a:r>
              <a:rPr sz="2200" b="1" spc="25" dirty="0">
                <a:latin typeface="Calibri" pitchFamily="34" charset="0"/>
                <a:cs typeface="Calibri" pitchFamily="34" charset="0"/>
              </a:rPr>
              <a:t> </a:t>
            </a:r>
            <a:r>
              <a:rPr sz="2200" b="1" spc="-10" dirty="0">
                <a:latin typeface="Calibri" pitchFamily="34" charset="0"/>
                <a:cs typeface="Calibri" pitchFamily="34" charset="0"/>
              </a:rPr>
              <a:t>the</a:t>
            </a:r>
            <a:r>
              <a:rPr sz="2200" b="1" spc="15" dirty="0">
                <a:latin typeface="Calibri" pitchFamily="34" charset="0"/>
                <a:cs typeface="Calibri" pitchFamily="34" charset="0"/>
              </a:rPr>
              <a:t> </a:t>
            </a:r>
            <a:r>
              <a:rPr sz="2200" b="1" spc="-5" dirty="0">
                <a:latin typeface="Calibri" pitchFamily="34" charset="0"/>
                <a:cs typeface="Calibri" pitchFamily="34" charset="0"/>
              </a:rPr>
              <a:t>highways</a:t>
            </a:r>
            <a:r>
              <a:rPr sz="2200" b="1" spc="30" dirty="0">
                <a:latin typeface="Calibri" pitchFamily="34" charset="0"/>
                <a:cs typeface="Calibri" pitchFamily="34" charset="0"/>
              </a:rPr>
              <a:t> </a:t>
            </a:r>
            <a:r>
              <a:rPr sz="2200" b="1" spc="-5" dirty="0">
                <a:latin typeface="Calibri" pitchFamily="34" charset="0"/>
                <a:cs typeface="Calibri" pitchFamily="34" charset="0"/>
              </a:rPr>
              <a:t>cutting</a:t>
            </a:r>
            <a:r>
              <a:rPr sz="2200" b="1" spc="35" dirty="0">
                <a:latin typeface="Calibri" pitchFamily="34" charset="0"/>
                <a:cs typeface="Calibri" pitchFamily="34" charset="0"/>
              </a:rPr>
              <a:t> </a:t>
            </a:r>
            <a:r>
              <a:rPr sz="2200" b="1" spc="-5" dirty="0">
                <a:latin typeface="Calibri" pitchFamily="34" charset="0"/>
                <a:cs typeface="Calibri" pitchFamily="34" charset="0"/>
              </a:rPr>
              <a:t>across</a:t>
            </a:r>
            <a:r>
              <a:rPr sz="2200" b="1" spc="15" dirty="0">
                <a:latin typeface="Calibri" pitchFamily="34" charset="0"/>
                <a:cs typeface="Calibri" pitchFamily="34" charset="0"/>
              </a:rPr>
              <a:t> </a:t>
            </a:r>
            <a:r>
              <a:rPr sz="2200" b="1" spc="-5" dirty="0">
                <a:latin typeface="Calibri" pitchFamily="34" charset="0"/>
                <a:cs typeface="Calibri" pitchFamily="34" charset="0"/>
              </a:rPr>
              <a:t>urban</a:t>
            </a:r>
            <a:r>
              <a:rPr sz="2200" b="1" spc="10" dirty="0">
                <a:latin typeface="Calibri" pitchFamily="34" charset="0"/>
                <a:cs typeface="Calibri" pitchFamily="34" charset="0"/>
              </a:rPr>
              <a:t> </a:t>
            </a:r>
            <a:r>
              <a:rPr sz="2200" b="1" spc="-5" dirty="0">
                <a:latin typeface="Calibri" pitchFamily="34" charset="0"/>
                <a:cs typeface="Calibri" pitchFamily="34" charset="0"/>
              </a:rPr>
              <a:t>local</a:t>
            </a:r>
            <a:r>
              <a:rPr sz="2200" b="1" spc="25" dirty="0">
                <a:latin typeface="Calibri" pitchFamily="34" charset="0"/>
                <a:cs typeface="Calibri" pitchFamily="34" charset="0"/>
              </a:rPr>
              <a:t> </a:t>
            </a:r>
            <a:r>
              <a:rPr sz="2200" b="1" spc="-5" dirty="0">
                <a:latin typeface="Calibri" pitchFamily="34" charset="0"/>
                <a:cs typeface="Calibri" pitchFamily="34" charset="0"/>
              </a:rPr>
              <a:t>authority</a:t>
            </a:r>
            <a:r>
              <a:rPr sz="2200" b="1" spc="25" dirty="0">
                <a:latin typeface="Calibri" pitchFamily="34" charset="0"/>
                <a:cs typeface="Calibri" pitchFamily="34" charset="0"/>
              </a:rPr>
              <a:t> </a:t>
            </a:r>
            <a:r>
              <a:rPr sz="2200" b="1" spc="-5" dirty="0">
                <a:latin typeface="Calibri" pitchFamily="34" charset="0"/>
                <a:cs typeface="Calibri" pitchFamily="34" charset="0"/>
              </a:rPr>
              <a:t>jurisdiction.</a:t>
            </a:r>
            <a:r>
              <a:rPr sz="2200" b="1" spc="65" dirty="0">
                <a:latin typeface="Calibri" pitchFamily="34" charset="0"/>
                <a:cs typeface="Calibri" pitchFamily="34" charset="0"/>
              </a:rPr>
              <a:t> </a:t>
            </a:r>
            <a:r>
              <a:rPr sz="2200" b="1" spc="-10" dirty="0">
                <a:latin typeface="Calibri" pitchFamily="34" charset="0"/>
                <a:cs typeface="Calibri" pitchFamily="34" charset="0"/>
              </a:rPr>
              <a:t>The</a:t>
            </a:r>
            <a:r>
              <a:rPr sz="2200" b="1" spc="15" dirty="0">
                <a:latin typeface="Calibri" pitchFamily="34" charset="0"/>
                <a:cs typeface="Calibri" pitchFamily="34" charset="0"/>
              </a:rPr>
              <a:t> </a:t>
            </a:r>
            <a:r>
              <a:rPr sz="2200" b="1" spc="-5" dirty="0">
                <a:latin typeface="Calibri" pitchFamily="34" charset="0"/>
                <a:cs typeface="Calibri" pitchFamily="34" charset="0"/>
              </a:rPr>
              <a:t>trauma </a:t>
            </a:r>
            <a:r>
              <a:rPr sz="2200" b="1" dirty="0">
                <a:latin typeface="Calibri" pitchFamily="34" charset="0"/>
                <a:cs typeface="Calibri" pitchFamily="34" charset="0"/>
              </a:rPr>
              <a:t> </a:t>
            </a:r>
            <a:r>
              <a:rPr sz="2200" b="1" spc="-5" dirty="0">
                <a:latin typeface="Calibri" pitchFamily="34" charset="0"/>
                <a:cs typeface="Calibri" pitchFamily="34" charset="0"/>
              </a:rPr>
              <a:t>care centres</a:t>
            </a:r>
            <a:r>
              <a:rPr sz="2200" b="1" spc="30" dirty="0">
                <a:latin typeface="Calibri" pitchFamily="34" charset="0"/>
                <a:cs typeface="Calibri" pitchFamily="34" charset="0"/>
              </a:rPr>
              <a:t> </a:t>
            </a:r>
            <a:r>
              <a:rPr sz="2200" b="1" spc="-5" dirty="0">
                <a:latin typeface="Calibri" pitchFamily="34" charset="0"/>
                <a:cs typeface="Calibri" pitchFamily="34" charset="0"/>
              </a:rPr>
              <a:t>should</a:t>
            </a:r>
            <a:r>
              <a:rPr sz="2200" b="1" spc="20" dirty="0">
                <a:latin typeface="Calibri" pitchFamily="34" charset="0"/>
                <a:cs typeface="Calibri" pitchFamily="34" charset="0"/>
              </a:rPr>
              <a:t> </a:t>
            </a:r>
            <a:r>
              <a:rPr sz="2200" b="1" spc="-5" dirty="0">
                <a:latin typeface="Calibri" pitchFamily="34" charset="0"/>
                <a:cs typeface="Calibri" pitchFamily="34" charset="0"/>
              </a:rPr>
              <a:t>be</a:t>
            </a:r>
            <a:r>
              <a:rPr sz="2200" b="1" spc="15" dirty="0">
                <a:latin typeface="Calibri" pitchFamily="34" charset="0"/>
                <a:cs typeface="Calibri" pitchFamily="34" charset="0"/>
              </a:rPr>
              <a:t> </a:t>
            </a:r>
            <a:r>
              <a:rPr sz="2200" b="1" spc="-5" dirty="0">
                <a:latin typeface="Calibri" pitchFamily="34" charset="0"/>
                <a:cs typeface="Calibri" pitchFamily="34" charset="0"/>
              </a:rPr>
              <a:t>suitably</a:t>
            </a:r>
            <a:r>
              <a:rPr sz="2200" b="1" spc="20" dirty="0">
                <a:latin typeface="Calibri" pitchFamily="34" charset="0"/>
                <a:cs typeface="Calibri" pitchFamily="34" charset="0"/>
              </a:rPr>
              <a:t> </a:t>
            </a:r>
            <a:r>
              <a:rPr sz="2200" b="1" spc="-5" dirty="0">
                <a:latin typeface="Calibri" pitchFamily="34" charset="0"/>
                <a:cs typeface="Calibri" pitchFamily="34" charset="0"/>
              </a:rPr>
              <a:t>positioned</a:t>
            </a:r>
            <a:r>
              <a:rPr sz="2200" b="1" spc="45" dirty="0">
                <a:latin typeface="Calibri" pitchFamily="34" charset="0"/>
                <a:cs typeface="Calibri" pitchFamily="34" charset="0"/>
              </a:rPr>
              <a:t> </a:t>
            </a:r>
            <a:r>
              <a:rPr sz="2200" b="1" spc="-5" dirty="0">
                <a:latin typeface="Calibri" pitchFamily="34" charset="0"/>
                <a:cs typeface="Calibri" pitchFamily="34" charset="0"/>
              </a:rPr>
              <a:t>along</a:t>
            </a:r>
            <a:r>
              <a:rPr sz="2200" b="1" spc="15" dirty="0">
                <a:latin typeface="Calibri" pitchFamily="34" charset="0"/>
                <a:cs typeface="Calibri" pitchFamily="34" charset="0"/>
              </a:rPr>
              <a:t> </a:t>
            </a:r>
            <a:r>
              <a:rPr sz="2200" b="1" spc="-10" dirty="0">
                <a:latin typeface="Calibri" pitchFamily="34" charset="0"/>
                <a:cs typeface="Calibri" pitchFamily="34" charset="0"/>
              </a:rPr>
              <a:t>the</a:t>
            </a:r>
            <a:r>
              <a:rPr sz="2200" b="1" spc="30" dirty="0">
                <a:latin typeface="Calibri" pitchFamily="34" charset="0"/>
                <a:cs typeface="Calibri" pitchFamily="34" charset="0"/>
              </a:rPr>
              <a:t> </a:t>
            </a:r>
            <a:r>
              <a:rPr sz="2200" b="1" spc="-5" dirty="0">
                <a:latin typeface="Calibri" pitchFamily="34" charset="0"/>
                <a:cs typeface="Calibri" pitchFamily="34" charset="0"/>
              </a:rPr>
              <a:t>highways</a:t>
            </a:r>
            <a:r>
              <a:rPr sz="2200" b="1" spc="30" dirty="0">
                <a:latin typeface="Calibri" pitchFamily="34" charset="0"/>
                <a:cs typeface="Calibri" pitchFamily="34" charset="0"/>
              </a:rPr>
              <a:t> </a:t>
            </a:r>
            <a:r>
              <a:rPr sz="2200" b="1" spc="5" dirty="0">
                <a:latin typeface="Calibri" pitchFamily="34" charset="0"/>
                <a:cs typeface="Calibri" pitchFamily="34" charset="0"/>
              </a:rPr>
              <a:t>with</a:t>
            </a:r>
            <a:r>
              <a:rPr sz="2200" b="1" spc="-15" dirty="0">
                <a:latin typeface="Calibri" pitchFamily="34" charset="0"/>
                <a:cs typeface="Calibri" pitchFamily="34" charset="0"/>
              </a:rPr>
              <a:t> </a:t>
            </a:r>
            <a:r>
              <a:rPr sz="2200" b="1" spc="-10" dirty="0">
                <a:latin typeface="Calibri" pitchFamily="34" charset="0"/>
                <a:cs typeface="Calibri" pitchFamily="34" charset="0"/>
              </a:rPr>
              <a:t>doctors</a:t>
            </a:r>
            <a:r>
              <a:rPr sz="2200" b="1" spc="35" dirty="0">
                <a:latin typeface="Calibri" pitchFamily="34" charset="0"/>
                <a:cs typeface="Calibri" pitchFamily="34" charset="0"/>
              </a:rPr>
              <a:t> </a:t>
            </a:r>
            <a:r>
              <a:rPr sz="2200" b="1" spc="-5" dirty="0">
                <a:latin typeface="Calibri" pitchFamily="34" charset="0"/>
                <a:cs typeface="Calibri" pitchFamily="34" charset="0"/>
              </a:rPr>
              <a:t>trained</a:t>
            </a:r>
            <a:r>
              <a:rPr sz="2200" b="1" spc="20" dirty="0">
                <a:latin typeface="Calibri" pitchFamily="34" charset="0"/>
                <a:cs typeface="Calibri" pitchFamily="34" charset="0"/>
              </a:rPr>
              <a:t> </a:t>
            </a:r>
            <a:r>
              <a:rPr sz="2200" b="1" spc="-5" dirty="0">
                <a:latin typeface="Calibri" pitchFamily="34" charset="0"/>
                <a:cs typeface="Calibri" pitchFamily="34" charset="0"/>
              </a:rPr>
              <a:t>in </a:t>
            </a:r>
            <a:r>
              <a:rPr sz="2200" b="1" spc="-430" dirty="0">
                <a:latin typeface="Calibri" pitchFamily="34" charset="0"/>
                <a:cs typeface="Calibri" pitchFamily="34" charset="0"/>
              </a:rPr>
              <a:t> </a:t>
            </a:r>
            <a:r>
              <a:rPr sz="2200" b="1" spc="-5" dirty="0">
                <a:latin typeface="Calibri" pitchFamily="34" charset="0"/>
                <a:cs typeface="Calibri" pitchFamily="34" charset="0"/>
              </a:rPr>
              <a:t>emergency</a:t>
            </a:r>
            <a:r>
              <a:rPr sz="2200" b="1" spc="20" dirty="0">
                <a:latin typeface="Calibri" pitchFamily="34" charset="0"/>
                <a:cs typeface="Calibri" pitchFamily="34" charset="0"/>
              </a:rPr>
              <a:t> </a:t>
            </a:r>
            <a:r>
              <a:rPr sz="2200" b="1" spc="-5" dirty="0">
                <a:latin typeface="Calibri" pitchFamily="34" charset="0"/>
                <a:cs typeface="Calibri" pitchFamily="34" charset="0"/>
              </a:rPr>
              <a:t>medicine</a:t>
            </a:r>
            <a:r>
              <a:rPr sz="2200" b="1" spc="40" dirty="0">
                <a:latin typeface="Calibri" pitchFamily="34" charset="0"/>
                <a:cs typeface="Calibri" pitchFamily="34" charset="0"/>
              </a:rPr>
              <a:t> </a:t>
            </a:r>
            <a:r>
              <a:rPr sz="2200" b="1" spc="-5" dirty="0">
                <a:latin typeface="Calibri" pitchFamily="34" charset="0"/>
                <a:cs typeface="Calibri" pitchFamily="34" charset="0"/>
              </a:rPr>
              <a:t>and</a:t>
            </a:r>
            <a:r>
              <a:rPr sz="2200" b="1" spc="30" dirty="0">
                <a:latin typeface="Calibri" pitchFamily="34" charset="0"/>
                <a:cs typeface="Calibri" pitchFamily="34" charset="0"/>
              </a:rPr>
              <a:t> </a:t>
            </a:r>
            <a:r>
              <a:rPr sz="2200" b="1" spc="-5" dirty="0">
                <a:latin typeface="Calibri" pitchFamily="34" charset="0"/>
                <a:cs typeface="Calibri" pitchFamily="34" charset="0"/>
              </a:rPr>
              <a:t>trauma</a:t>
            </a:r>
            <a:r>
              <a:rPr sz="2200" b="1" spc="45" dirty="0">
                <a:latin typeface="Calibri" pitchFamily="34" charset="0"/>
                <a:cs typeface="Calibri" pitchFamily="34" charset="0"/>
              </a:rPr>
              <a:t> </a:t>
            </a:r>
            <a:r>
              <a:rPr sz="2200" b="1" spc="-5" dirty="0">
                <a:latin typeface="Calibri" pitchFamily="34" charset="0"/>
                <a:cs typeface="Calibri" pitchFamily="34" charset="0"/>
              </a:rPr>
              <a:t>care,</a:t>
            </a:r>
            <a:r>
              <a:rPr sz="2200" b="1" spc="20" dirty="0">
                <a:latin typeface="Calibri" pitchFamily="34" charset="0"/>
                <a:cs typeface="Calibri" pitchFamily="34" charset="0"/>
              </a:rPr>
              <a:t> </a:t>
            </a:r>
            <a:r>
              <a:rPr sz="2200" b="1" spc="5" dirty="0">
                <a:latin typeface="Calibri" pitchFamily="34" charset="0"/>
                <a:cs typeface="Calibri" pitchFamily="34" charset="0"/>
              </a:rPr>
              <a:t>with</a:t>
            </a:r>
            <a:r>
              <a:rPr sz="2200" b="1" spc="434" dirty="0">
                <a:latin typeface="Calibri" pitchFamily="34" charset="0"/>
                <a:cs typeface="Calibri" pitchFamily="34" charset="0"/>
              </a:rPr>
              <a:t> </a:t>
            </a:r>
            <a:r>
              <a:rPr sz="2200" b="1" spc="-5" dirty="0">
                <a:latin typeface="Calibri" pitchFamily="34" charset="0"/>
                <a:cs typeface="Calibri" pitchFamily="34" charset="0"/>
              </a:rPr>
              <a:t>adequate</a:t>
            </a:r>
            <a:r>
              <a:rPr sz="2200" b="1" spc="35" dirty="0">
                <a:latin typeface="Calibri" pitchFamily="34" charset="0"/>
                <a:cs typeface="Calibri" pitchFamily="34" charset="0"/>
              </a:rPr>
              <a:t> </a:t>
            </a:r>
            <a:r>
              <a:rPr sz="2200" b="1" spc="-5" dirty="0">
                <a:latin typeface="Calibri" pitchFamily="34" charset="0"/>
                <a:cs typeface="Calibri" pitchFamily="34" charset="0"/>
              </a:rPr>
              <a:t>emergency</a:t>
            </a:r>
            <a:r>
              <a:rPr sz="2200" b="1" spc="30" dirty="0">
                <a:latin typeface="Calibri" pitchFamily="34" charset="0"/>
                <a:cs typeface="Calibri" pitchFamily="34" charset="0"/>
              </a:rPr>
              <a:t> </a:t>
            </a:r>
            <a:r>
              <a:rPr sz="2200" b="1" spc="-5" dirty="0">
                <a:latin typeface="Calibri" pitchFamily="34" charset="0"/>
                <a:cs typeface="Calibri" pitchFamily="34" charset="0"/>
              </a:rPr>
              <a:t>management </a:t>
            </a:r>
            <a:r>
              <a:rPr sz="2200" b="1" dirty="0">
                <a:latin typeface="Calibri" pitchFamily="34" charset="0"/>
                <a:cs typeface="Calibri" pitchFamily="34" charset="0"/>
              </a:rPr>
              <a:t> </a:t>
            </a:r>
            <a:r>
              <a:rPr sz="2200" b="1" spc="-5" dirty="0">
                <a:latin typeface="Calibri" pitchFamily="34" charset="0"/>
                <a:cs typeface="Calibri" pitchFamily="34" charset="0"/>
              </a:rPr>
              <a:t>technicians,</a:t>
            </a:r>
            <a:r>
              <a:rPr sz="2200" b="1" spc="20" dirty="0">
                <a:latin typeface="Calibri" pitchFamily="34" charset="0"/>
                <a:cs typeface="Calibri" pitchFamily="34" charset="0"/>
              </a:rPr>
              <a:t> </a:t>
            </a:r>
            <a:r>
              <a:rPr sz="2200" b="1" spc="-5" dirty="0">
                <a:latin typeface="Calibri" pitchFamily="34" charset="0"/>
                <a:cs typeface="Calibri" pitchFamily="34" charset="0"/>
              </a:rPr>
              <a:t>supported</a:t>
            </a:r>
            <a:r>
              <a:rPr sz="2200" b="1" spc="30" dirty="0">
                <a:latin typeface="Calibri" pitchFamily="34" charset="0"/>
                <a:cs typeface="Calibri" pitchFamily="34" charset="0"/>
              </a:rPr>
              <a:t> </a:t>
            </a:r>
            <a:r>
              <a:rPr sz="2200" b="1" spc="-5" dirty="0">
                <a:latin typeface="Calibri" pitchFamily="34" charset="0"/>
                <a:cs typeface="Calibri" pitchFamily="34" charset="0"/>
              </a:rPr>
              <a:t>by</a:t>
            </a:r>
            <a:r>
              <a:rPr sz="2200" b="1" spc="15" dirty="0">
                <a:latin typeface="Calibri" pitchFamily="34" charset="0"/>
                <a:cs typeface="Calibri" pitchFamily="34" charset="0"/>
              </a:rPr>
              <a:t> </a:t>
            </a:r>
            <a:r>
              <a:rPr sz="2200" b="1" spc="-5" dirty="0">
                <a:latin typeface="Calibri" pitchFamily="34" charset="0"/>
                <a:cs typeface="Calibri" pitchFamily="34" charset="0"/>
              </a:rPr>
              <a:t>efficient</a:t>
            </a:r>
            <a:r>
              <a:rPr sz="2200" b="1" spc="40" dirty="0">
                <a:latin typeface="Calibri" pitchFamily="34" charset="0"/>
                <a:cs typeface="Calibri" pitchFamily="34" charset="0"/>
              </a:rPr>
              <a:t> </a:t>
            </a:r>
            <a:r>
              <a:rPr sz="2200" b="1" spc="-5" dirty="0">
                <a:latin typeface="Calibri" pitchFamily="34" charset="0"/>
                <a:cs typeface="Calibri" pitchFamily="34" charset="0"/>
              </a:rPr>
              <a:t>and</a:t>
            </a:r>
            <a:r>
              <a:rPr sz="2200" b="1" spc="5" dirty="0">
                <a:latin typeface="Calibri" pitchFamily="34" charset="0"/>
                <a:cs typeface="Calibri" pitchFamily="34" charset="0"/>
              </a:rPr>
              <a:t> </a:t>
            </a:r>
            <a:r>
              <a:rPr sz="2200" b="1" spc="-5" dirty="0">
                <a:latin typeface="Calibri" pitchFamily="34" charset="0"/>
                <a:cs typeface="Calibri" pitchFamily="34" charset="0"/>
              </a:rPr>
              <a:t>efficient</a:t>
            </a:r>
            <a:r>
              <a:rPr sz="2200" b="1" spc="40" dirty="0">
                <a:latin typeface="Calibri" pitchFamily="34" charset="0"/>
                <a:cs typeface="Calibri" pitchFamily="34" charset="0"/>
              </a:rPr>
              <a:t> </a:t>
            </a:r>
            <a:r>
              <a:rPr sz="2200" b="1" spc="-5" dirty="0">
                <a:latin typeface="Calibri" pitchFamily="34" charset="0"/>
                <a:cs typeface="Calibri" pitchFamily="34" charset="0"/>
              </a:rPr>
              <a:t>ambulance</a:t>
            </a:r>
            <a:r>
              <a:rPr sz="2200" b="1" spc="20" dirty="0">
                <a:latin typeface="Calibri" pitchFamily="34" charset="0"/>
                <a:cs typeface="Calibri" pitchFamily="34" charset="0"/>
              </a:rPr>
              <a:t> </a:t>
            </a:r>
            <a:r>
              <a:rPr sz="2200" b="1" spc="-10" dirty="0">
                <a:latin typeface="Calibri" pitchFamily="34" charset="0"/>
                <a:cs typeface="Calibri" pitchFamily="34" charset="0"/>
              </a:rPr>
              <a:t>system.</a:t>
            </a:r>
            <a:endParaRPr sz="2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601" y="0"/>
            <a:ext cx="1092200" cy="145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10"/>
          <p:cNvSpPr txBox="1">
            <a:spLocks/>
          </p:cNvSpPr>
          <p:nvPr/>
        </p:nvSpPr>
        <p:spPr>
          <a:xfrm>
            <a:off x="405606" y="304800"/>
            <a:ext cx="11201400" cy="68993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39927" marR="5080" indent="-1827862" algn="ctr">
              <a:spcBef>
                <a:spcPts val="99"/>
              </a:spcBef>
            </a:pPr>
            <a:r>
              <a:rPr lang="en-US" sz="4400" b="1" spc="-4" dirty="0" smtClean="0">
                <a:solidFill>
                  <a:srgbClr val="C00000"/>
                </a:solidFill>
                <a:latin typeface="Cambria" pitchFamily="18" charset="0"/>
              </a:rPr>
              <a:t>HEALTHCARE FACILITIES - URDPFI</a:t>
            </a:r>
            <a:endParaRPr lang="en-US" sz="4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7" name="object 14"/>
          <p:cNvSpPr txBox="1"/>
          <p:nvPr/>
        </p:nvSpPr>
        <p:spPr>
          <a:xfrm>
            <a:off x="710405" y="7391400"/>
            <a:ext cx="11748295" cy="16056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en-US" sz="2400" b="1" spc="-15" dirty="0">
                <a:solidFill>
                  <a:srgbClr val="C00000"/>
                </a:solidFill>
                <a:latin typeface="Arial"/>
                <a:cs typeface="Arial"/>
              </a:rPr>
              <a:t>STANDARDS</a:t>
            </a:r>
            <a:r>
              <a:rPr lang="en-US" sz="2400" b="1" spc="-11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/>
                <a:cs typeface="Arial"/>
              </a:rPr>
              <a:t>ADOPTED</a:t>
            </a:r>
            <a:r>
              <a:rPr lang="en-US" sz="2400" b="1" spc="-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/>
                <a:cs typeface="Arial"/>
              </a:rPr>
              <a:t>AS</a:t>
            </a:r>
            <a:r>
              <a:rPr lang="en-US" sz="2400" b="1" spc="-5" dirty="0">
                <a:solidFill>
                  <a:srgbClr val="C00000"/>
                </a:solidFill>
                <a:latin typeface="Arial"/>
                <a:cs typeface="Arial"/>
              </a:rPr>
              <a:t> PER</a:t>
            </a:r>
            <a:r>
              <a:rPr lang="en-US" sz="24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/>
                <a:cs typeface="Arial"/>
              </a:rPr>
              <a:t>WHO</a:t>
            </a:r>
            <a:endParaRPr lang="en-US" sz="2400" dirty="0">
              <a:latin typeface="Arial"/>
              <a:cs typeface="Arial"/>
            </a:endParaRPr>
          </a:p>
          <a:p>
            <a:pPr marL="12700">
              <a:lnSpc>
                <a:spcPct val="150000"/>
              </a:lnSpc>
              <a:tabLst>
                <a:tab pos="234950" algn="l"/>
              </a:tabLst>
            </a:pPr>
            <a:r>
              <a:rPr lang="en-US" sz="2400" dirty="0">
                <a:solidFill>
                  <a:srgbClr val="C00000"/>
                </a:solidFill>
                <a:latin typeface="Arial MT"/>
                <a:cs typeface="Arial MT"/>
              </a:rPr>
              <a:t>-	</a:t>
            </a:r>
            <a:r>
              <a:rPr lang="en-US" sz="2400" b="1" dirty="0">
                <a:solidFill>
                  <a:srgbClr val="C00000"/>
                </a:solidFill>
                <a:latin typeface="Arial"/>
                <a:cs typeface="Arial"/>
              </a:rPr>
              <a:t>5</a:t>
            </a:r>
            <a:r>
              <a:rPr lang="en-US" sz="24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/>
                <a:cs typeface="Arial"/>
              </a:rPr>
              <a:t>beds</a:t>
            </a:r>
            <a:r>
              <a:rPr lang="en-US" sz="24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/>
                <a:cs typeface="Arial"/>
              </a:rPr>
              <a:t>per</a:t>
            </a:r>
            <a:r>
              <a:rPr lang="en-US" sz="24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/>
                <a:cs typeface="Arial"/>
              </a:rPr>
              <a:t>thousand</a:t>
            </a:r>
            <a:r>
              <a:rPr lang="en-US" sz="24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/>
                <a:cs typeface="Arial"/>
              </a:rPr>
              <a:t>population</a:t>
            </a:r>
            <a:endParaRPr lang="en-US" sz="2400" dirty="0">
              <a:latin typeface="Arial"/>
              <a:cs typeface="Arial"/>
            </a:endParaRPr>
          </a:p>
          <a:p>
            <a:pPr marL="12700">
              <a:lnSpc>
                <a:spcPct val="150000"/>
              </a:lnSpc>
              <a:tabLst>
                <a:tab pos="234950" algn="l"/>
              </a:tabLst>
            </a:pPr>
            <a:r>
              <a:rPr lang="en-US" sz="2400" b="1" dirty="0">
                <a:solidFill>
                  <a:srgbClr val="C00000"/>
                </a:solidFill>
                <a:latin typeface="Arial"/>
                <a:cs typeface="Arial"/>
              </a:rPr>
              <a:t>-	</a:t>
            </a:r>
            <a:r>
              <a:rPr lang="en-US" sz="2400" b="1" spc="-5" dirty="0">
                <a:solidFill>
                  <a:srgbClr val="C00000"/>
                </a:solidFill>
                <a:latin typeface="Arial"/>
                <a:cs typeface="Arial"/>
              </a:rPr>
              <a:t>Floor</a:t>
            </a:r>
            <a:r>
              <a:rPr lang="en-US" sz="2400" b="1" spc="-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/>
                <a:cs typeface="Arial"/>
              </a:rPr>
              <a:t>Area</a:t>
            </a:r>
            <a:r>
              <a:rPr lang="en-US" sz="24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/>
                <a:cs typeface="Arial"/>
              </a:rPr>
              <a:t>per</a:t>
            </a:r>
            <a:r>
              <a:rPr lang="en-US" sz="24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/>
                <a:cs typeface="Arial"/>
              </a:rPr>
              <a:t>bed</a:t>
            </a:r>
            <a:r>
              <a:rPr lang="en-US" sz="2400" b="1" spc="-5" dirty="0">
                <a:solidFill>
                  <a:srgbClr val="C00000"/>
                </a:solidFill>
                <a:latin typeface="Arial"/>
                <a:cs typeface="Arial"/>
              </a:rPr>
              <a:t> is</a:t>
            </a:r>
            <a:r>
              <a:rPr lang="en-US" sz="24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/>
                <a:cs typeface="Arial"/>
              </a:rPr>
              <a:t>80</a:t>
            </a:r>
            <a:r>
              <a:rPr lang="en-US" sz="24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/>
                <a:cs typeface="Arial"/>
              </a:rPr>
              <a:t>sqm</a:t>
            </a:r>
            <a:r>
              <a:rPr lang="en-US" sz="2400" b="1" dirty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9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0038" y="1390531"/>
            <a:ext cx="12393768" cy="569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27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601" y="0"/>
            <a:ext cx="1092200" cy="145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10"/>
          <p:cNvSpPr txBox="1">
            <a:spLocks/>
          </p:cNvSpPr>
          <p:nvPr/>
        </p:nvSpPr>
        <p:spPr>
          <a:xfrm>
            <a:off x="405606" y="304800"/>
            <a:ext cx="11201400" cy="68993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39927" marR="5080" indent="-1827862" algn="ctr">
              <a:spcBef>
                <a:spcPts val="99"/>
              </a:spcBef>
            </a:pPr>
            <a:r>
              <a:rPr lang="en-US" sz="4400" b="1" spc="-4" dirty="0" smtClean="0">
                <a:solidFill>
                  <a:srgbClr val="C00000"/>
                </a:solidFill>
                <a:latin typeface="Cambria" pitchFamily="18" charset="0"/>
              </a:rPr>
              <a:t>HEALTHCARE FACILITIES – MPD 2021</a:t>
            </a:r>
            <a:endParaRPr lang="en-US" sz="4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6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2132408" y="711597"/>
            <a:ext cx="8382001" cy="939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29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601" y="0"/>
            <a:ext cx="1092200" cy="145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10"/>
          <p:cNvSpPr txBox="1">
            <a:spLocks/>
          </p:cNvSpPr>
          <p:nvPr/>
        </p:nvSpPr>
        <p:spPr>
          <a:xfrm>
            <a:off x="405606" y="304800"/>
            <a:ext cx="11201400" cy="68993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39927" marR="5080" indent="-1827862" algn="ctr">
              <a:spcBef>
                <a:spcPts val="99"/>
              </a:spcBef>
            </a:pPr>
            <a:r>
              <a:rPr lang="en-US" sz="4400" b="1" spc="-4" dirty="0" smtClean="0">
                <a:solidFill>
                  <a:srgbClr val="C00000"/>
                </a:solidFill>
                <a:latin typeface="Cambria" pitchFamily="18" charset="0"/>
              </a:rPr>
              <a:t>HEALTHCARE FACILITIES – MPD 2021</a:t>
            </a:r>
            <a:endParaRPr lang="en-US" sz="4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5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2187" y="994730"/>
            <a:ext cx="10184819" cy="892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065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601" y="0"/>
            <a:ext cx="1092200" cy="145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10"/>
          <p:cNvSpPr txBox="1">
            <a:spLocks/>
          </p:cNvSpPr>
          <p:nvPr/>
        </p:nvSpPr>
        <p:spPr>
          <a:xfrm>
            <a:off x="405606" y="304800"/>
            <a:ext cx="11201400" cy="68993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39927" marR="5080" indent="-1827862" algn="ctr">
              <a:spcBef>
                <a:spcPts val="99"/>
              </a:spcBef>
            </a:pPr>
            <a:r>
              <a:rPr lang="en-US" sz="4400" b="1" spc="-4" dirty="0" smtClean="0">
                <a:solidFill>
                  <a:srgbClr val="C00000"/>
                </a:solidFill>
                <a:latin typeface="Cambria" pitchFamily="18" charset="0"/>
              </a:rPr>
              <a:t>HEALTHCARE FACILITIES – MPD 2021</a:t>
            </a:r>
            <a:endParaRPr lang="en-US" sz="4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grpSp>
        <p:nvGrpSpPr>
          <p:cNvPr id="6" name="object 10"/>
          <p:cNvGrpSpPr/>
          <p:nvPr/>
        </p:nvGrpSpPr>
        <p:grpSpPr>
          <a:xfrm rot="16200000">
            <a:off x="1643409" y="819597"/>
            <a:ext cx="8192394" cy="8991600"/>
            <a:chOff x="76201" y="1676400"/>
            <a:chExt cx="6248436" cy="6858000"/>
          </a:xfrm>
        </p:grpSpPr>
        <p:pic>
          <p:nvPicPr>
            <p:cNvPr id="7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1" y="1676400"/>
              <a:ext cx="5467350" cy="6858000"/>
            </a:xfrm>
            <a:prstGeom prst="rect">
              <a:avLst/>
            </a:prstGeom>
          </p:spPr>
        </p:pic>
        <p:pic>
          <p:nvPicPr>
            <p:cNvPr id="9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56808" y="1676400"/>
              <a:ext cx="867829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3191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601" y="0"/>
            <a:ext cx="1092200" cy="145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10"/>
          <p:cNvSpPr txBox="1">
            <a:spLocks/>
          </p:cNvSpPr>
          <p:nvPr/>
        </p:nvSpPr>
        <p:spPr>
          <a:xfrm>
            <a:off x="405606" y="304800"/>
            <a:ext cx="11201400" cy="68993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39927" marR="5080" indent="-1827862" algn="ctr">
              <a:spcBef>
                <a:spcPts val="99"/>
              </a:spcBef>
            </a:pPr>
            <a:r>
              <a:rPr lang="en-US" sz="4400" b="1" spc="-4" dirty="0" smtClean="0">
                <a:solidFill>
                  <a:srgbClr val="C00000"/>
                </a:solidFill>
                <a:latin typeface="Cambria" pitchFamily="18" charset="0"/>
              </a:rPr>
              <a:t>HEALTHCARE FACILITIES – MPD 2021</a:t>
            </a:r>
            <a:endParaRPr lang="en-US" sz="4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12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742069" y="879263"/>
            <a:ext cx="8299874" cy="89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022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85</TotalTime>
  <Words>168</Words>
  <Application>Microsoft Office PowerPoint</Application>
  <PresentationFormat>Custom</PresentationFormat>
  <Paragraphs>26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Equity</vt:lpstr>
      <vt:lpstr>HEALTHCARE FACILITIES -SOCIAL  INFRASTRUCTURE</vt:lpstr>
      <vt:lpstr>HEALTHCARE FACILITIES - URDPFI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i</cp:lastModifiedBy>
  <cp:revision>9</cp:revision>
  <dcterms:created xsi:type="dcterms:W3CDTF">2022-09-07T10:47:27Z</dcterms:created>
  <dcterms:modified xsi:type="dcterms:W3CDTF">2022-09-08T05:53:07Z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2018-01-12T00:00:00Z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2022-09-07T00:00:00Z</vt:filetime>
  </property>
</Properties>
</file>