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62" r:id="rId4"/>
    <p:sldId id="258" r:id="rId5"/>
    <p:sldId id="263"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1089025"/>
            <a:ext cx="5943600" cy="1555750"/>
          </a:xfrm>
        </p:spPr>
        <p:txBody>
          <a:bodyPr/>
          <a:lstStyle>
            <a:lvl1pPr>
              <a:defRPr sz="48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228600" y="2743200"/>
            <a:ext cx="5943600" cy="519113"/>
          </a:xfrm>
        </p:spPr>
        <p:txBody>
          <a:bodyPr/>
          <a:lstStyle>
            <a:lvl1pPr marL="0" indent="0">
              <a:buFontTx/>
              <a:buNone/>
              <a:defRPr sz="2800"/>
            </a:lvl1pPr>
          </a:lstStyle>
          <a:p>
            <a:pPr lvl="0"/>
            <a:r>
              <a:rPr lang="en-US" noProof="0" smtClean="0"/>
              <a:t>Click to edit Master subtitle style</a:t>
            </a:r>
          </a:p>
        </p:txBody>
      </p:sp>
      <p:sp>
        <p:nvSpPr>
          <p:cNvPr id="3076" name="Rectangle 4"/>
          <p:cNvSpPr>
            <a:spLocks noGrp="1" noChangeArrowheads="1"/>
          </p:cNvSpPr>
          <p:nvPr>
            <p:ph type="dt" sz="half" idx="2"/>
          </p:nvPr>
        </p:nvSpPr>
        <p:spPr>
          <a:xfrm>
            <a:off x="228600" y="6248400"/>
            <a:ext cx="1905000" cy="457200"/>
          </a:xfrm>
        </p:spPr>
        <p:txBody>
          <a:bodyPr/>
          <a:lstStyle>
            <a:lvl1pPr>
              <a:defRPr/>
            </a:lvl1pPr>
          </a:lstStyle>
          <a:p>
            <a:fld id="{6F4979F5-BCDE-4C57-8C57-1CEC7C737F33}" type="datetimeFigureOut">
              <a:rPr lang="en-US" smtClean="0"/>
              <a:pPr/>
              <a:t>9/4/2022</a:t>
            </a:fld>
            <a:endParaRPr lang="en-US"/>
          </a:p>
        </p:txBody>
      </p:sp>
      <p:sp>
        <p:nvSpPr>
          <p:cNvPr id="3077" name="Rectangle 5"/>
          <p:cNvSpPr>
            <a:spLocks noGrp="1" noChangeArrowheads="1"/>
          </p:cNvSpPr>
          <p:nvPr>
            <p:ph type="ftr" sz="quarter" idx="3"/>
          </p:nvPr>
        </p:nvSpPr>
        <p:spPr>
          <a:xfrm>
            <a:off x="2362200" y="6248400"/>
            <a:ext cx="4343400" cy="4572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7010400" y="6248400"/>
            <a:ext cx="1905000" cy="457200"/>
          </a:xfrm>
        </p:spPr>
        <p:txBody>
          <a:bodyPr/>
          <a:lstStyle>
            <a:lvl1pPr>
              <a:defRPr/>
            </a:lvl1pPr>
          </a:lstStyle>
          <a:p>
            <a:fld id="{88EF78B3-4996-4418-AAF1-48B75E11FD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F4979F5-BCDE-4C57-8C57-1CEC7C737F33}" type="datetimeFigureOut">
              <a:rPr lang="en-US" smtClean="0"/>
              <a:pPr/>
              <a:t>9/4/2022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EF78B3-4996-4418-AAF1-48B75E11FDC7}" type="slidenum">
              <a:rPr lang="en-US" smtClean="0"/>
              <a:pPr/>
              <a:t>‹#›</a:t>
            </a:fld>
            <a:endParaRPr lang="en-US"/>
          </a:p>
        </p:txBody>
      </p:sp>
    </p:spTree>
    <p:extLst>
      <p:ext uri="{BB962C8B-B14F-4D97-AF65-F5344CB8AC3E}">
        <p14:creationId xmlns:p14="http://schemas.microsoft.com/office/powerpoint/2010/main" val="1557904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81600" y="152400"/>
            <a:ext cx="1676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4876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F4979F5-BCDE-4C57-8C57-1CEC7C737F33}" type="datetimeFigureOut">
              <a:rPr lang="en-US" smtClean="0"/>
              <a:pPr/>
              <a:t>9/4/2022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EF78B3-4996-4418-AAF1-48B75E11FDC7}" type="slidenum">
              <a:rPr lang="en-US" smtClean="0"/>
              <a:pPr/>
              <a:t>‹#›</a:t>
            </a:fld>
            <a:endParaRPr lang="en-US"/>
          </a:p>
        </p:txBody>
      </p:sp>
    </p:spTree>
    <p:extLst>
      <p:ext uri="{BB962C8B-B14F-4D97-AF65-F5344CB8AC3E}">
        <p14:creationId xmlns:p14="http://schemas.microsoft.com/office/powerpoint/2010/main" val="914263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F4979F5-BCDE-4C57-8C57-1CEC7C737F33}" type="datetimeFigureOut">
              <a:rPr lang="en-US" smtClean="0"/>
              <a:pPr/>
              <a:t>9/4/2022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EF78B3-4996-4418-AAF1-48B75E11FDC7}" type="slidenum">
              <a:rPr lang="en-US" smtClean="0"/>
              <a:pPr/>
              <a:t>‹#›</a:t>
            </a:fld>
            <a:endParaRPr lang="en-US"/>
          </a:p>
        </p:txBody>
      </p:sp>
    </p:spTree>
    <p:extLst>
      <p:ext uri="{BB962C8B-B14F-4D97-AF65-F5344CB8AC3E}">
        <p14:creationId xmlns:p14="http://schemas.microsoft.com/office/powerpoint/2010/main" val="3695617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F4979F5-BCDE-4C57-8C57-1CEC7C737F33}" type="datetimeFigureOut">
              <a:rPr lang="en-US" smtClean="0"/>
              <a:pPr/>
              <a:t>9/4/2022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EF78B3-4996-4418-AAF1-48B75E11FDC7}" type="slidenum">
              <a:rPr lang="en-US" smtClean="0"/>
              <a:pPr/>
              <a:t>‹#›</a:t>
            </a:fld>
            <a:endParaRPr lang="en-US"/>
          </a:p>
        </p:txBody>
      </p:sp>
    </p:spTree>
    <p:extLst>
      <p:ext uri="{BB962C8B-B14F-4D97-AF65-F5344CB8AC3E}">
        <p14:creationId xmlns:p14="http://schemas.microsoft.com/office/powerpoint/2010/main" val="3577507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95400"/>
            <a:ext cx="3276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81400" y="1295400"/>
            <a:ext cx="3276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6F4979F5-BCDE-4C57-8C57-1CEC7C737F33}" type="datetimeFigureOut">
              <a:rPr lang="en-US" smtClean="0"/>
              <a:pPr/>
              <a:t>9/4/2022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EF78B3-4996-4418-AAF1-48B75E11FDC7}" type="slidenum">
              <a:rPr lang="en-US" smtClean="0"/>
              <a:pPr/>
              <a:t>‹#›</a:t>
            </a:fld>
            <a:endParaRPr lang="en-US"/>
          </a:p>
        </p:txBody>
      </p:sp>
    </p:spTree>
    <p:extLst>
      <p:ext uri="{BB962C8B-B14F-4D97-AF65-F5344CB8AC3E}">
        <p14:creationId xmlns:p14="http://schemas.microsoft.com/office/powerpoint/2010/main" val="337215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6F4979F5-BCDE-4C57-8C57-1CEC7C737F33}" type="datetimeFigureOut">
              <a:rPr lang="en-US" smtClean="0"/>
              <a:pPr/>
              <a:t>9/4/2022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8EF78B3-4996-4418-AAF1-48B75E11FDC7}" type="slidenum">
              <a:rPr lang="en-US" smtClean="0"/>
              <a:pPr/>
              <a:t>‹#›</a:t>
            </a:fld>
            <a:endParaRPr lang="en-US"/>
          </a:p>
        </p:txBody>
      </p:sp>
    </p:spTree>
    <p:extLst>
      <p:ext uri="{BB962C8B-B14F-4D97-AF65-F5344CB8AC3E}">
        <p14:creationId xmlns:p14="http://schemas.microsoft.com/office/powerpoint/2010/main" val="3880161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6F4979F5-BCDE-4C57-8C57-1CEC7C737F33}" type="datetimeFigureOut">
              <a:rPr lang="en-US" smtClean="0"/>
              <a:pPr/>
              <a:t>9/4/2022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8EF78B3-4996-4418-AAF1-48B75E11FDC7}" type="slidenum">
              <a:rPr lang="en-US" smtClean="0"/>
              <a:pPr/>
              <a:t>‹#›</a:t>
            </a:fld>
            <a:endParaRPr lang="en-US"/>
          </a:p>
        </p:txBody>
      </p:sp>
    </p:spTree>
    <p:extLst>
      <p:ext uri="{BB962C8B-B14F-4D97-AF65-F5344CB8AC3E}">
        <p14:creationId xmlns:p14="http://schemas.microsoft.com/office/powerpoint/2010/main" val="4059932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F4979F5-BCDE-4C57-8C57-1CEC7C737F33}" type="datetimeFigureOut">
              <a:rPr lang="en-US" smtClean="0"/>
              <a:pPr/>
              <a:t>9/4/2022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8EF78B3-4996-4418-AAF1-48B75E11FDC7}" type="slidenum">
              <a:rPr lang="en-US" smtClean="0"/>
              <a:pPr/>
              <a:t>‹#›</a:t>
            </a:fld>
            <a:endParaRPr lang="en-US"/>
          </a:p>
        </p:txBody>
      </p:sp>
    </p:spTree>
    <p:extLst>
      <p:ext uri="{BB962C8B-B14F-4D97-AF65-F5344CB8AC3E}">
        <p14:creationId xmlns:p14="http://schemas.microsoft.com/office/powerpoint/2010/main" val="2471059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F4979F5-BCDE-4C57-8C57-1CEC7C737F33}" type="datetimeFigureOut">
              <a:rPr lang="en-US" smtClean="0"/>
              <a:pPr/>
              <a:t>9/4/2022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EF78B3-4996-4418-AAF1-48B75E11FDC7}" type="slidenum">
              <a:rPr lang="en-US" smtClean="0"/>
              <a:pPr/>
              <a:t>‹#›</a:t>
            </a:fld>
            <a:endParaRPr lang="en-US"/>
          </a:p>
        </p:txBody>
      </p:sp>
    </p:spTree>
    <p:extLst>
      <p:ext uri="{BB962C8B-B14F-4D97-AF65-F5344CB8AC3E}">
        <p14:creationId xmlns:p14="http://schemas.microsoft.com/office/powerpoint/2010/main" val="1693868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F4979F5-BCDE-4C57-8C57-1CEC7C737F33}" type="datetimeFigureOut">
              <a:rPr lang="en-US" smtClean="0"/>
              <a:pPr/>
              <a:t>9/4/2022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EF78B3-4996-4418-AAF1-48B75E11FDC7}" type="slidenum">
              <a:rPr lang="en-US" smtClean="0"/>
              <a:pPr/>
              <a:t>‹#›</a:t>
            </a:fld>
            <a:endParaRPr lang="en-US"/>
          </a:p>
        </p:txBody>
      </p:sp>
    </p:spTree>
    <p:extLst>
      <p:ext uri="{BB962C8B-B14F-4D97-AF65-F5344CB8AC3E}">
        <p14:creationId xmlns:p14="http://schemas.microsoft.com/office/powerpoint/2010/main" val="23831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6705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152400" y="1295400"/>
            <a:ext cx="6705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228600" y="62484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fld id="{6F4979F5-BCDE-4C57-8C57-1CEC7C737F33}" type="datetimeFigureOut">
              <a:rPr lang="en-US" smtClean="0"/>
              <a:pPr/>
              <a:t>9/4/2022</a:t>
            </a:fld>
            <a:endParaRPr lang="en-US"/>
          </a:p>
        </p:txBody>
      </p:sp>
      <p:sp>
        <p:nvSpPr>
          <p:cNvPr id="1029" name="Rectangle 5"/>
          <p:cNvSpPr>
            <a:spLocks noGrp="1" noChangeArrowheads="1"/>
          </p:cNvSpPr>
          <p:nvPr>
            <p:ph type="ftr" sz="quarter" idx="3"/>
          </p:nvPr>
        </p:nvSpPr>
        <p:spPr bwMode="auto">
          <a:xfrm>
            <a:off x="2057400" y="62484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030" name="Rectangle 6"/>
          <p:cNvSpPr>
            <a:spLocks noGrp="1" noChangeArrowheads="1"/>
          </p:cNvSpPr>
          <p:nvPr>
            <p:ph type="sldNum" sz="quarter" idx="4"/>
          </p:nvPr>
        </p:nvSpPr>
        <p:spPr bwMode="auto">
          <a:xfrm>
            <a:off x="5410200" y="62484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88EF78B3-4996-4418-AAF1-48B75E11FDC7}" type="slidenum">
              <a:rPr lang="en-US" smtClean="0"/>
              <a:pPr/>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Black" pitchFamily="34" charset="0"/>
        </a:defRPr>
      </a:lvl2pPr>
      <a:lvl3pPr algn="l" rtl="0" eaLnBrk="1" fontAlgn="base" hangingPunct="1">
        <a:spcBef>
          <a:spcPct val="0"/>
        </a:spcBef>
        <a:spcAft>
          <a:spcPct val="0"/>
        </a:spcAft>
        <a:defRPr sz="3600">
          <a:solidFill>
            <a:schemeClr val="tx2"/>
          </a:solidFill>
          <a:latin typeface="Arial Black" pitchFamily="34" charset="0"/>
        </a:defRPr>
      </a:lvl3pPr>
      <a:lvl4pPr algn="l" rtl="0" eaLnBrk="1" fontAlgn="base" hangingPunct="1">
        <a:spcBef>
          <a:spcPct val="0"/>
        </a:spcBef>
        <a:spcAft>
          <a:spcPct val="0"/>
        </a:spcAft>
        <a:defRPr sz="3600">
          <a:solidFill>
            <a:schemeClr val="tx2"/>
          </a:solidFill>
          <a:latin typeface="Arial Black" pitchFamily="34" charset="0"/>
        </a:defRPr>
      </a:lvl4pPr>
      <a:lvl5pPr algn="l" rtl="0" eaLnBrk="1" fontAlgn="base" hangingPunct="1">
        <a:spcBef>
          <a:spcPct val="0"/>
        </a:spcBef>
        <a:spcAft>
          <a:spcPct val="0"/>
        </a:spcAft>
        <a:defRPr sz="3600">
          <a:solidFill>
            <a:schemeClr val="tx2"/>
          </a:solidFill>
          <a:latin typeface="Arial Black" pitchFamily="34" charset="0"/>
        </a:defRPr>
      </a:lvl5pPr>
      <a:lvl6pPr marL="457200" algn="l" rtl="0" eaLnBrk="1" fontAlgn="base" hangingPunct="1">
        <a:spcBef>
          <a:spcPct val="0"/>
        </a:spcBef>
        <a:spcAft>
          <a:spcPct val="0"/>
        </a:spcAft>
        <a:defRPr sz="3600">
          <a:solidFill>
            <a:schemeClr val="tx2"/>
          </a:solidFill>
          <a:latin typeface="Arial Black" pitchFamily="34" charset="0"/>
        </a:defRPr>
      </a:lvl6pPr>
      <a:lvl7pPr marL="914400" algn="l" rtl="0" eaLnBrk="1" fontAlgn="base" hangingPunct="1">
        <a:spcBef>
          <a:spcPct val="0"/>
        </a:spcBef>
        <a:spcAft>
          <a:spcPct val="0"/>
        </a:spcAft>
        <a:defRPr sz="3600">
          <a:solidFill>
            <a:schemeClr val="tx2"/>
          </a:solidFill>
          <a:latin typeface="Arial Black" pitchFamily="34" charset="0"/>
        </a:defRPr>
      </a:lvl7pPr>
      <a:lvl8pPr marL="1371600" algn="l" rtl="0" eaLnBrk="1" fontAlgn="base" hangingPunct="1">
        <a:spcBef>
          <a:spcPct val="0"/>
        </a:spcBef>
        <a:spcAft>
          <a:spcPct val="0"/>
        </a:spcAft>
        <a:defRPr sz="3600">
          <a:solidFill>
            <a:schemeClr val="tx2"/>
          </a:solidFill>
          <a:latin typeface="Arial Black" pitchFamily="34" charset="0"/>
        </a:defRPr>
      </a:lvl8pPr>
      <a:lvl9pPr marL="1828800" algn="l" rtl="0" eaLnBrk="1" fontAlgn="base" hangingPunct="1">
        <a:spcBef>
          <a:spcPct val="0"/>
        </a:spcBef>
        <a:spcAft>
          <a:spcPct val="0"/>
        </a:spcAft>
        <a:defRPr sz="36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895600"/>
            <a:ext cx="8382000" cy="1981200"/>
          </a:xfrm>
        </p:spPr>
        <p:txBody>
          <a:bodyPr>
            <a:normAutofit fontScale="90000"/>
          </a:bodyPr>
          <a:lstStyle/>
          <a:p>
            <a:r>
              <a:rPr lang="en-US" sz="4700" dirty="0" smtClean="0"/>
              <a:t>MACRO ECONOMICS</a:t>
            </a:r>
            <a:r>
              <a:rPr lang="en-US" dirty="0" smtClean="0"/>
              <a:t/>
            </a:r>
            <a:br>
              <a:rPr lang="en-US" dirty="0" smtClean="0"/>
            </a:br>
            <a:r>
              <a:rPr lang="en-US" dirty="0" smtClean="0"/>
              <a:t/>
            </a:r>
            <a:br>
              <a:rPr lang="en-US" dirty="0" smtClean="0"/>
            </a:br>
            <a:r>
              <a:rPr lang="en-US" dirty="0" smtClean="0"/>
              <a:t>Socio Economic </a:t>
            </a:r>
            <a:r>
              <a:rPr lang="en-US" dirty="0" smtClean="0"/>
              <a:t>Base for Planning</a:t>
            </a:r>
            <a:br>
              <a:rPr lang="en-US" dirty="0" smtClean="0"/>
            </a:br>
            <a:r>
              <a:rPr lang="en-US" sz="2700" dirty="0" err="1" smtClean="0"/>
              <a:t>Aditi</a:t>
            </a:r>
            <a:r>
              <a:rPr lang="en-US" sz="2700" dirty="0" smtClean="0"/>
              <a:t> </a:t>
            </a:r>
            <a:r>
              <a:rPr lang="en-US" sz="2700" dirty="0" err="1" smtClean="0"/>
              <a:t>Arora</a:t>
            </a:r>
            <a:endParaRPr lang="en-US" sz="3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 y="152400"/>
            <a:ext cx="8236527" cy="914400"/>
          </a:xfrm>
        </p:spPr>
        <p:txBody>
          <a:bodyPr>
            <a:normAutofit/>
          </a:bodyPr>
          <a:lstStyle/>
          <a:p>
            <a:pPr algn="ctr"/>
            <a:r>
              <a:rPr lang="en-US" sz="4000" dirty="0" smtClean="0">
                <a:latin typeface="Cambria" pitchFamily="18" charset="0"/>
              </a:rPr>
              <a:t>Introduction </a:t>
            </a:r>
            <a:endParaRPr lang="en-US" sz="4000" dirty="0">
              <a:latin typeface="Cambria" pitchFamily="18" charset="0"/>
            </a:endParaRPr>
          </a:p>
        </p:txBody>
      </p:sp>
      <p:sp>
        <p:nvSpPr>
          <p:cNvPr id="3" name="Content Placeholder 2"/>
          <p:cNvSpPr>
            <a:spLocks noGrp="1"/>
          </p:cNvSpPr>
          <p:nvPr>
            <p:ph idx="1"/>
          </p:nvPr>
        </p:nvSpPr>
        <p:spPr>
          <a:xfrm>
            <a:off x="152400" y="1066800"/>
            <a:ext cx="7772400" cy="4800600"/>
          </a:xfrm>
        </p:spPr>
        <p:txBody>
          <a:bodyPr>
            <a:noAutofit/>
          </a:bodyPr>
          <a:lstStyle/>
          <a:p>
            <a:pPr>
              <a:lnSpc>
                <a:spcPct val="170000"/>
              </a:lnSpc>
            </a:pPr>
            <a:r>
              <a:rPr lang="en-US" sz="2200" dirty="0" smtClean="0">
                <a:latin typeface="Calibri" pitchFamily="34" charset="0"/>
                <a:cs typeface="Calibri" pitchFamily="34" charset="0"/>
              </a:rPr>
              <a:t>Macro Economics is the Study of the nation’s economy as a whole. </a:t>
            </a:r>
            <a:endParaRPr lang="en-US" sz="2200" dirty="0" smtClean="0">
              <a:latin typeface="Calibri" pitchFamily="34" charset="0"/>
              <a:cs typeface="Calibri" pitchFamily="34" charset="0"/>
            </a:endParaRPr>
          </a:p>
          <a:p>
            <a:pPr>
              <a:lnSpc>
                <a:spcPct val="170000"/>
              </a:lnSpc>
            </a:pPr>
            <a:r>
              <a:rPr lang="en-US" sz="2200" dirty="0" smtClean="0">
                <a:latin typeface="Calibri" pitchFamily="34" charset="0"/>
                <a:cs typeface="Calibri" pitchFamily="34" charset="0"/>
              </a:rPr>
              <a:t>It </a:t>
            </a:r>
            <a:r>
              <a:rPr lang="en-US" sz="2200" dirty="0" smtClean="0">
                <a:latin typeface="Calibri" pitchFamily="34" charset="0"/>
                <a:cs typeface="Calibri" pitchFamily="34" charset="0"/>
              </a:rPr>
              <a:t>deals with issues pertaining to total production(GDP), distribution, employment, inflation, trade, balance payments, investment levels etc. and trends there in. </a:t>
            </a:r>
          </a:p>
          <a:p>
            <a:pPr>
              <a:lnSpc>
                <a:spcPct val="170000"/>
              </a:lnSpc>
            </a:pPr>
            <a:r>
              <a:rPr lang="en-US" sz="2200" dirty="0" smtClean="0">
                <a:latin typeface="Calibri" pitchFamily="34" charset="0"/>
                <a:cs typeface="Calibri" pitchFamily="34" charset="0"/>
              </a:rPr>
              <a:t>Fluctuations in the above are referred to as Business Cycle. Secular trends in the above determining the sustained increase in production and peoples standard of living is referred as economic </a:t>
            </a:r>
            <a:r>
              <a:rPr lang="en-US" sz="2200" dirty="0" smtClean="0">
                <a:latin typeface="Calibri" pitchFamily="34" charset="0"/>
                <a:cs typeface="Calibri" pitchFamily="34" charset="0"/>
              </a:rPr>
              <a:t>growth.</a:t>
            </a:r>
            <a:endParaRPr lang="en-US" sz="2200" dirty="0">
              <a:latin typeface="Calibri" pitchFamily="34" charset="0"/>
              <a:cs typeface="Calibri"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571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 y="152400"/>
            <a:ext cx="8236527" cy="914400"/>
          </a:xfrm>
        </p:spPr>
        <p:txBody>
          <a:bodyPr>
            <a:normAutofit/>
          </a:bodyPr>
          <a:lstStyle/>
          <a:p>
            <a:pPr algn="ctr"/>
            <a:r>
              <a:rPr lang="en-US" sz="4000" dirty="0" smtClean="0">
                <a:latin typeface="Cambria" pitchFamily="18" charset="0"/>
              </a:rPr>
              <a:t>Introduction </a:t>
            </a:r>
            <a:endParaRPr lang="en-US" sz="4000" dirty="0">
              <a:latin typeface="Cambria" pitchFamily="18" charset="0"/>
            </a:endParaRPr>
          </a:p>
        </p:txBody>
      </p:sp>
      <p:sp>
        <p:nvSpPr>
          <p:cNvPr id="3" name="Content Placeholder 2"/>
          <p:cNvSpPr>
            <a:spLocks noGrp="1"/>
          </p:cNvSpPr>
          <p:nvPr>
            <p:ph idx="1"/>
          </p:nvPr>
        </p:nvSpPr>
        <p:spPr>
          <a:xfrm>
            <a:off x="152400" y="1066800"/>
            <a:ext cx="7772400" cy="4800600"/>
          </a:xfrm>
        </p:spPr>
        <p:txBody>
          <a:bodyPr>
            <a:noAutofit/>
          </a:bodyPr>
          <a:lstStyle/>
          <a:p>
            <a:pPr>
              <a:lnSpc>
                <a:spcPct val="170000"/>
              </a:lnSpc>
            </a:pPr>
            <a:r>
              <a:rPr lang="en-US" sz="2200" dirty="0" smtClean="0">
                <a:latin typeface="Calibri" pitchFamily="34" charset="0"/>
                <a:cs typeface="Calibri" pitchFamily="34" charset="0"/>
              </a:rPr>
              <a:t>Unlike </a:t>
            </a:r>
            <a:r>
              <a:rPr lang="en-US" sz="2200" dirty="0" smtClean="0">
                <a:latin typeface="Calibri" pitchFamily="34" charset="0"/>
                <a:cs typeface="Calibri" pitchFamily="34" charset="0"/>
              </a:rPr>
              <a:t>Micro Economic theory that is largely concerned with </a:t>
            </a:r>
            <a:r>
              <a:rPr lang="en-US" sz="2200" dirty="0" smtClean="0">
                <a:latin typeface="Calibri" pitchFamily="34" charset="0"/>
                <a:cs typeface="Calibri" pitchFamily="34" charset="0"/>
              </a:rPr>
              <a:t>maximization </a:t>
            </a:r>
            <a:r>
              <a:rPr lang="en-US" sz="2200" dirty="0" smtClean="0">
                <a:latin typeface="Calibri" pitchFamily="34" charset="0"/>
                <a:cs typeface="Calibri" pitchFamily="34" charset="0"/>
              </a:rPr>
              <a:t>of benefits to individual persons, firms, Macro Economic theory provides the logical tools for analysis and for finding solutions to the problems facing the nation’s economy.  </a:t>
            </a:r>
            <a:endParaRPr lang="en-US" sz="2200" dirty="0">
              <a:latin typeface="Calibri" pitchFamily="34" charset="0"/>
              <a:cs typeface="Calibri"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898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772400" cy="914400"/>
          </a:xfrm>
        </p:spPr>
        <p:txBody>
          <a:bodyPr>
            <a:noAutofit/>
          </a:bodyPr>
          <a:lstStyle/>
          <a:p>
            <a:pPr algn="ctr"/>
            <a:r>
              <a:rPr lang="en-US" sz="4000" dirty="0" smtClean="0">
                <a:latin typeface="Cambria" pitchFamily="18" charset="0"/>
              </a:rPr>
              <a:t>Development of Macro Economic Theory.</a:t>
            </a:r>
            <a:endParaRPr lang="en-US" sz="4000" dirty="0">
              <a:latin typeface="Cambria" pitchFamily="18" charset="0"/>
            </a:endParaRPr>
          </a:p>
        </p:txBody>
      </p:sp>
      <p:sp>
        <p:nvSpPr>
          <p:cNvPr id="3" name="Content Placeholder 2"/>
          <p:cNvSpPr>
            <a:spLocks noGrp="1"/>
          </p:cNvSpPr>
          <p:nvPr>
            <p:ph idx="1"/>
          </p:nvPr>
        </p:nvSpPr>
        <p:spPr>
          <a:xfrm>
            <a:off x="152400" y="1295400"/>
            <a:ext cx="7696200" cy="4800600"/>
          </a:xfrm>
        </p:spPr>
        <p:txBody>
          <a:bodyPr>
            <a:noAutofit/>
          </a:bodyPr>
          <a:lstStyle/>
          <a:p>
            <a:pPr>
              <a:lnSpc>
                <a:spcPct val="150000"/>
              </a:lnSpc>
            </a:pPr>
            <a:r>
              <a:rPr lang="en-US" sz="2200" dirty="0" smtClean="0">
                <a:latin typeface="Calibri" pitchFamily="34" charset="0"/>
                <a:cs typeface="Calibri" pitchFamily="34" charset="0"/>
              </a:rPr>
              <a:t>It is generally agreed that J.M. Keynes’s General Theory of Employment, Interest, and Money 1936 has laid foundations of modern macro economic thought.</a:t>
            </a:r>
          </a:p>
          <a:p>
            <a:pPr>
              <a:lnSpc>
                <a:spcPct val="150000"/>
              </a:lnSpc>
            </a:pPr>
            <a:r>
              <a:rPr lang="en-US" sz="2200" dirty="0" smtClean="0">
                <a:latin typeface="Calibri" pitchFamily="34" charset="0"/>
                <a:cs typeface="Calibri" pitchFamily="34" charset="0"/>
              </a:rPr>
              <a:t>Though Keynes’s treatise focused on finding the causes for the 1930 s Great Depression and suggest ways for ensuring the non recurrence of such situations, It has brought about  paradigm shifts in the thinking of economists about macro economic issues</a:t>
            </a:r>
            <a:r>
              <a:rPr lang="en-US" sz="2200" dirty="0" smtClean="0">
                <a:latin typeface="Calibri" pitchFamily="34" charset="0"/>
                <a:cs typeface="Calibri" pitchFamily="34" charset="0"/>
              </a:rPr>
              <a:t>.</a:t>
            </a:r>
            <a:endParaRPr lang="en-US" sz="2200" dirty="0" smtClean="0">
              <a:latin typeface="Calibri" pitchFamily="34" charset="0"/>
              <a:cs typeface="Calibri"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7772400" cy="914400"/>
          </a:xfrm>
        </p:spPr>
        <p:txBody>
          <a:bodyPr>
            <a:noAutofit/>
          </a:bodyPr>
          <a:lstStyle/>
          <a:p>
            <a:pPr algn="ctr"/>
            <a:r>
              <a:rPr lang="en-US" sz="4000" dirty="0" smtClean="0">
                <a:latin typeface="Cambria" pitchFamily="18" charset="0"/>
              </a:rPr>
              <a:t>Development of Macro Economic Theory.</a:t>
            </a:r>
            <a:endParaRPr lang="en-US" sz="4000" dirty="0">
              <a:latin typeface="Cambria" pitchFamily="18" charset="0"/>
            </a:endParaRPr>
          </a:p>
        </p:txBody>
      </p:sp>
      <p:sp>
        <p:nvSpPr>
          <p:cNvPr id="3" name="Content Placeholder 2"/>
          <p:cNvSpPr>
            <a:spLocks noGrp="1"/>
          </p:cNvSpPr>
          <p:nvPr>
            <p:ph idx="1"/>
          </p:nvPr>
        </p:nvSpPr>
        <p:spPr>
          <a:xfrm>
            <a:off x="152400" y="1295400"/>
            <a:ext cx="7696200" cy="4800600"/>
          </a:xfrm>
        </p:spPr>
        <p:txBody>
          <a:bodyPr>
            <a:noAutofit/>
          </a:bodyPr>
          <a:lstStyle/>
          <a:p>
            <a:pPr>
              <a:lnSpc>
                <a:spcPct val="150000"/>
              </a:lnSpc>
            </a:pPr>
            <a:r>
              <a:rPr lang="en-US" sz="2200" dirty="0" smtClean="0">
                <a:latin typeface="Calibri" pitchFamily="34" charset="0"/>
                <a:cs typeface="Calibri" pitchFamily="34" charset="0"/>
              </a:rPr>
              <a:t>Now </a:t>
            </a:r>
            <a:r>
              <a:rPr lang="en-US" sz="2200" dirty="0" smtClean="0">
                <a:latin typeface="Calibri" pitchFamily="34" charset="0"/>
                <a:cs typeface="Calibri" pitchFamily="34" charset="0"/>
              </a:rPr>
              <a:t>it has come to be accepted by all that for effective  management of a nation’s economy  constant monitoring and appropriate interventions by government are essential. </a:t>
            </a:r>
          </a:p>
          <a:p>
            <a:pPr>
              <a:lnSpc>
                <a:spcPct val="150000"/>
              </a:lnSpc>
            </a:pPr>
            <a:r>
              <a:rPr lang="en-US" sz="2200" dirty="0" smtClean="0">
                <a:latin typeface="Calibri" pitchFamily="34" charset="0"/>
                <a:cs typeface="Calibri" pitchFamily="34" charset="0"/>
              </a:rPr>
              <a:t>Development economics has now come to be </a:t>
            </a:r>
            <a:r>
              <a:rPr lang="en-US" sz="2200" dirty="0" smtClean="0">
                <a:latin typeface="Calibri" pitchFamily="34" charset="0"/>
                <a:cs typeface="Calibri" pitchFamily="34" charset="0"/>
              </a:rPr>
              <a:t>recognized  </a:t>
            </a:r>
            <a:r>
              <a:rPr lang="en-US" sz="2200" dirty="0" smtClean="0">
                <a:latin typeface="Calibri" pitchFamily="34" charset="0"/>
                <a:cs typeface="Calibri" pitchFamily="34" charset="0"/>
              </a:rPr>
              <a:t>as a special branch of macro economics. It deals with the challenges  that often confront the  industrially less advanced countries  in their efforts to achieve rapid economic growth and suggests  possible ways  by which the same could be surmounted.</a:t>
            </a:r>
            <a:endParaRPr lang="en-US" sz="2200" dirty="0">
              <a:latin typeface="Calibri" pitchFamily="34" charset="0"/>
              <a:cs typeface="Calibri"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5761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 y="152400"/>
            <a:ext cx="7696201" cy="914400"/>
          </a:xfrm>
        </p:spPr>
        <p:txBody>
          <a:bodyPr/>
          <a:lstStyle/>
          <a:p>
            <a:pPr algn="ctr"/>
            <a:r>
              <a:rPr lang="en-US" sz="4000" dirty="0" smtClean="0">
                <a:latin typeface="Cambria" pitchFamily="18" charset="0"/>
              </a:rPr>
              <a:t>Macro Economic Objectives</a:t>
            </a:r>
            <a:endParaRPr lang="en-US" sz="4000" dirty="0">
              <a:latin typeface="Cambria" pitchFamily="18" charset="0"/>
            </a:endParaRPr>
          </a:p>
        </p:txBody>
      </p:sp>
      <p:sp>
        <p:nvSpPr>
          <p:cNvPr id="3" name="Content Placeholder 2"/>
          <p:cNvSpPr>
            <a:spLocks noGrp="1"/>
          </p:cNvSpPr>
          <p:nvPr>
            <p:ph idx="1"/>
          </p:nvPr>
        </p:nvSpPr>
        <p:spPr>
          <a:xfrm>
            <a:off x="533400" y="1295400"/>
            <a:ext cx="6324600" cy="4800600"/>
          </a:xfrm>
        </p:spPr>
        <p:txBody>
          <a:bodyPr>
            <a:normAutofit/>
          </a:bodyPr>
          <a:lstStyle/>
          <a:p>
            <a:pPr>
              <a:lnSpc>
                <a:spcPct val="150000"/>
              </a:lnSpc>
            </a:pPr>
            <a:r>
              <a:rPr lang="en-US" sz="2200" dirty="0" smtClean="0">
                <a:latin typeface="Calibri" pitchFamily="34" charset="0"/>
                <a:cs typeface="Calibri" pitchFamily="34" charset="0"/>
              </a:rPr>
              <a:t>The core macro economic objectives are:</a:t>
            </a:r>
          </a:p>
          <a:p>
            <a:pPr>
              <a:lnSpc>
                <a:spcPct val="150000"/>
              </a:lnSpc>
            </a:pPr>
            <a:r>
              <a:rPr lang="en-US" sz="2200" dirty="0" smtClean="0">
                <a:latin typeface="Calibri" pitchFamily="34" charset="0"/>
                <a:cs typeface="Calibri" pitchFamily="34" charset="0"/>
              </a:rPr>
              <a:t>Steady&amp; sustained increase production (GDP)</a:t>
            </a:r>
          </a:p>
          <a:p>
            <a:pPr>
              <a:lnSpc>
                <a:spcPct val="150000"/>
              </a:lnSpc>
            </a:pPr>
            <a:r>
              <a:rPr lang="en-US" sz="2200" dirty="0" smtClean="0">
                <a:latin typeface="Calibri" pitchFamily="34" charset="0"/>
                <a:cs typeface="Calibri" pitchFamily="34" charset="0"/>
              </a:rPr>
              <a:t>Full employment</a:t>
            </a:r>
          </a:p>
          <a:p>
            <a:pPr>
              <a:lnSpc>
                <a:spcPct val="150000"/>
              </a:lnSpc>
            </a:pPr>
            <a:r>
              <a:rPr lang="en-US" sz="2200" dirty="0" smtClean="0">
                <a:latin typeface="Calibri" pitchFamily="34" charset="0"/>
                <a:cs typeface="Calibri" pitchFamily="34" charset="0"/>
              </a:rPr>
              <a:t>Promotion of savings and investment</a:t>
            </a:r>
          </a:p>
          <a:p>
            <a:pPr>
              <a:lnSpc>
                <a:spcPct val="150000"/>
              </a:lnSpc>
            </a:pPr>
            <a:r>
              <a:rPr lang="en-US" sz="2200" dirty="0" smtClean="0">
                <a:latin typeface="Calibri" pitchFamily="34" charset="0"/>
                <a:cs typeface="Calibri" pitchFamily="34" charset="0"/>
              </a:rPr>
              <a:t>Price stability</a:t>
            </a:r>
          </a:p>
          <a:p>
            <a:pPr>
              <a:lnSpc>
                <a:spcPct val="150000"/>
              </a:lnSpc>
            </a:pPr>
            <a:r>
              <a:rPr lang="en-US" sz="2200" dirty="0" smtClean="0">
                <a:latin typeface="Calibri" pitchFamily="34" charset="0"/>
                <a:cs typeface="Calibri" pitchFamily="34" charset="0"/>
              </a:rPr>
              <a:t>Sustainable balance of payments.</a:t>
            </a:r>
          </a:p>
          <a:p>
            <a:pPr>
              <a:lnSpc>
                <a:spcPct val="150000"/>
              </a:lnSpc>
            </a:pPr>
            <a:r>
              <a:rPr lang="en-US" sz="2200" dirty="0" smtClean="0">
                <a:latin typeface="Calibri" pitchFamily="34" charset="0"/>
                <a:cs typeface="Calibri" pitchFamily="34" charset="0"/>
              </a:rPr>
              <a:t>Self reliance</a:t>
            </a:r>
          </a:p>
          <a:p>
            <a:pPr>
              <a:lnSpc>
                <a:spcPct val="150000"/>
              </a:lnSpc>
            </a:pPr>
            <a:r>
              <a:rPr lang="en-US" sz="2200" dirty="0" smtClean="0">
                <a:latin typeface="Calibri" pitchFamily="34" charset="0"/>
                <a:cs typeface="Calibri" pitchFamily="34" charset="0"/>
              </a:rPr>
              <a:t>Economic empowerment of women.  </a:t>
            </a:r>
            <a:endParaRPr lang="en-US" sz="2200" dirty="0">
              <a:latin typeface="Calibri" pitchFamily="34" charset="0"/>
              <a:cs typeface="Calibri"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latin typeface="Cambria" pitchFamily="18" charset="0"/>
              </a:rPr>
              <a:t>Instruments Macro Economic Management</a:t>
            </a:r>
            <a:endParaRPr lang="en-US" sz="4000" dirty="0">
              <a:latin typeface="Cambria" pitchFamily="18" charset="0"/>
            </a:endParaRPr>
          </a:p>
        </p:txBody>
      </p:sp>
      <p:sp>
        <p:nvSpPr>
          <p:cNvPr id="3" name="Content Placeholder 2"/>
          <p:cNvSpPr>
            <a:spLocks noGrp="1"/>
          </p:cNvSpPr>
          <p:nvPr>
            <p:ph idx="1"/>
          </p:nvPr>
        </p:nvSpPr>
        <p:spPr>
          <a:xfrm>
            <a:off x="762000" y="1447800"/>
            <a:ext cx="6781800" cy="1981200"/>
          </a:xfrm>
        </p:spPr>
        <p:txBody>
          <a:bodyPr/>
          <a:lstStyle/>
          <a:p>
            <a:r>
              <a:rPr lang="en-US" sz="2200" dirty="0" smtClean="0">
                <a:latin typeface="Calibri" pitchFamily="34" charset="0"/>
                <a:cs typeface="Calibri" pitchFamily="34" charset="0"/>
              </a:rPr>
              <a:t>Fiscal policy</a:t>
            </a:r>
          </a:p>
          <a:p>
            <a:r>
              <a:rPr lang="en-US" sz="2200" dirty="0" smtClean="0">
                <a:latin typeface="Calibri" pitchFamily="34" charset="0"/>
                <a:cs typeface="Calibri" pitchFamily="34" charset="0"/>
              </a:rPr>
              <a:t>Monetary policy</a:t>
            </a:r>
          </a:p>
          <a:p>
            <a:r>
              <a:rPr lang="en-US" sz="2200" dirty="0" smtClean="0">
                <a:latin typeface="Calibri" pitchFamily="34" charset="0"/>
                <a:cs typeface="Calibri" pitchFamily="34" charset="0"/>
              </a:rPr>
              <a:t>Industrial policy</a:t>
            </a:r>
          </a:p>
          <a:p>
            <a:r>
              <a:rPr lang="en-US" sz="2200" dirty="0" smtClean="0">
                <a:latin typeface="Calibri" pitchFamily="34" charset="0"/>
                <a:cs typeface="Calibri" pitchFamily="34" charset="0"/>
              </a:rPr>
              <a:t>Trade policy</a:t>
            </a:r>
            <a:endParaRPr lang="en-US" sz="2200" dirty="0">
              <a:latin typeface="Calibri" pitchFamily="34" charset="0"/>
              <a:cs typeface="Calibri"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Snowy road design template">
  <a:themeElements>
    <a:clrScheme name="Default Design 7">
      <a:dk1>
        <a:srgbClr val="336699"/>
      </a:dk1>
      <a:lt1>
        <a:srgbClr val="5A4B3C"/>
      </a:lt1>
      <a:dk2>
        <a:srgbClr val="000000"/>
      </a:dk2>
      <a:lt2>
        <a:srgbClr val="ABC3D5"/>
      </a:lt2>
      <a:accent1>
        <a:srgbClr val="D2EBEB"/>
      </a:accent1>
      <a:accent2>
        <a:srgbClr val="CDC8C8"/>
      </a:accent2>
      <a:accent3>
        <a:srgbClr val="AAAAAA"/>
      </a:accent3>
      <a:accent4>
        <a:srgbClr val="4C3F32"/>
      </a:accent4>
      <a:accent5>
        <a:srgbClr val="E5F3F3"/>
      </a:accent5>
      <a:accent6>
        <a:srgbClr val="BAB5B5"/>
      </a:accent6>
      <a:hlink>
        <a:srgbClr val="7DB996"/>
      </a:hlink>
      <a:folHlink>
        <a:srgbClr val="F0A03C"/>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78A000"/>
        </a:folHlink>
      </a:clrScheme>
      <a:clrMap bg1="lt1" tx1="dk1" bg2="lt2" tx2="dk2" accent1="accent1" accent2="accent2" accent3="accent3" accent4="accent4" accent5="accent5" accent6="accent6" hlink="hlink" folHlink="folHlink"/>
    </a:extraClrScheme>
    <a:extraClrScheme>
      <a:clrScheme name="Default Design 6">
        <a:dk1>
          <a:srgbClr val="333333"/>
        </a:dk1>
        <a:lt1>
          <a:srgbClr val="FFFFFF"/>
        </a:lt1>
        <a:dk2>
          <a:srgbClr val="000000"/>
        </a:dk2>
        <a:lt2>
          <a:srgbClr val="333333"/>
        </a:lt2>
        <a:accent1>
          <a:srgbClr val="E6F5FF"/>
        </a:accent1>
        <a:accent2>
          <a:srgbClr val="0099CC"/>
        </a:accent2>
        <a:accent3>
          <a:srgbClr val="FFFFFF"/>
        </a:accent3>
        <a:accent4>
          <a:srgbClr val="2A2A2A"/>
        </a:accent4>
        <a:accent5>
          <a:srgbClr val="F0F9FF"/>
        </a:accent5>
        <a:accent6>
          <a:srgbClr val="008AB9"/>
        </a:accent6>
        <a:hlink>
          <a:srgbClr val="C0C0C0"/>
        </a:hlink>
        <a:folHlink>
          <a:srgbClr val="FF9900"/>
        </a:folHlink>
      </a:clrScheme>
      <a:clrMap bg1="lt1" tx1="dk1" bg2="lt2" tx2="dk2" accent1="accent1" accent2="accent2" accent3="accent3" accent4="accent4" accent5="accent5" accent6="accent6" hlink="hlink" folHlink="folHlink"/>
    </a:extraClrScheme>
    <a:extraClrScheme>
      <a:clrScheme name="Default Design 7">
        <a:dk1>
          <a:srgbClr val="336699"/>
        </a:dk1>
        <a:lt1>
          <a:srgbClr val="5A4B3C"/>
        </a:lt1>
        <a:dk2>
          <a:srgbClr val="000000"/>
        </a:dk2>
        <a:lt2>
          <a:srgbClr val="ABC3D5"/>
        </a:lt2>
        <a:accent1>
          <a:srgbClr val="D2EBEB"/>
        </a:accent1>
        <a:accent2>
          <a:srgbClr val="CDC8C8"/>
        </a:accent2>
        <a:accent3>
          <a:srgbClr val="AAAAAA"/>
        </a:accent3>
        <a:accent4>
          <a:srgbClr val="4C3F32"/>
        </a:accent4>
        <a:accent5>
          <a:srgbClr val="E5F3F3"/>
        </a:accent5>
        <a:accent6>
          <a:srgbClr val="BAB5B5"/>
        </a:accent6>
        <a:hlink>
          <a:srgbClr val="7DB996"/>
        </a:hlink>
        <a:folHlink>
          <a:srgbClr val="F0A03C"/>
        </a:folHlink>
      </a:clrScheme>
      <a:clrMap bg1="dk2" tx1="lt1" bg2="dk1" tx2="lt2" accent1="accent1" accent2="accent2" accent3="accent3" accent4="accent4" accent5="accent5" accent6="accent6" hlink="hlink" folHlink="folHlink"/>
    </a:extraClrScheme>
    <a:extraClrScheme>
      <a:clrScheme name="Default Design 8">
        <a:dk1>
          <a:srgbClr val="663300"/>
        </a:dk1>
        <a:lt1>
          <a:srgbClr val="C0C0C0"/>
        </a:lt1>
        <a:dk2>
          <a:srgbClr val="C8B876"/>
        </a:dk2>
        <a:lt2>
          <a:srgbClr val="5A552D"/>
        </a:lt2>
        <a:accent1>
          <a:srgbClr val="CDCD9B"/>
        </a:accent1>
        <a:accent2>
          <a:srgbClr val="FFFFCD"/>
        </a:accent2>
        <a:accent3>
          <a:srgbClr val="DCDCDC"/>
        </a:accent3>
        <a:accent4>
          <a:srgbClr val="562A00"/>
        </a:accent4>
        <a:accent5>
          <a:srgbClr val="E3E3CB"/>
        </a:accent5>
        <a:accent6>
          <a:srgbClr val="E7E7BA"/>
        </a:accent6>
        <a:hlink>
          <a:srgbClr val="990000"/>
        </a:hlink>
        <a:folHlink>
          <a:srgbClr val="FF9900"/>
        </a:folHlink>
      </a:clrScheme>
      <a:clrMap bg1="lt1" tx1="dk1" bg2="lt2" tx2="dk2" accent1="accent1" accent2="accent2" accent3="accent3" accent4="accent4" accent5="accent5" accent6="accent6" hlink="hlink" folHlink="folHlink"/>
    </a:extraClrScheme>
    <a:extraClrScheme>
      <a:clrScheme name="Default Design 9">
        <a:dk1>
          <a:srgbClr val="3E3E5C"/>
        </a:dk1>
        <a:lt1>
          <a:srgbClr val="B2B2B2"/>
        </a:lt1>
        <a:dk2>
          <a:srgbClr val="A5A5C3"/>
        </a:dk2>
        <a:lt2>
          <a:srgbClr val="4D4D4D"/>
        </a:lt2>
        <a:accent1>
          <a:srgbClr val="F5F5DC"/>
        </a:accent1>
        <a:accent2>
          <a:srgbClr val="C84B0A"/>
        </a:accent2>
        <a:accent3>
          <a:srgbClr val="CFCFDE"/>
        </a:accent3>
        <a:accent4>
          <a:srgbClr val="979797"/>
        </a:accent4>
        <a:accent5>
          <a:srgbClr val="F9F9EB"/>
        </a:accent5>
        <a:accent6>
          <a:srgbClr val="B54308"/>
        </a:accent6>
        <a:hlink>
          <a:srgbClr val="91ACFF"/>
        </a:hlink>
        <a:folHlink>
          <a:srgbClr val="D79155"/>
        </a:folHlink>
      </a:clrScheme>
      <a:clrMap bg1="dk2" tx1="lt1" bg2="dk1" tx2="lt2" accent1="accent1" accent2="accent2" accent3="accent3" accent4="accent4" accent5="accent5" accent6="accent6" hlink="hlink" folHlink="folHlink"/>
    </a:extraClrScheme>
    <a:extraClrScheme>
      <a:clrScheme name="Default Design 10">
        <a:dk1>
          <a:srgbClr val="005A58"/>
        </a:dk1>
        <a:lt1>
          <a:srgbClr val="B9C5D5"/>
        </a:lt1>
        <a:dk2>
          <a:srgbClr val="006699"/>
        </a:dk2>
        <a:lt2>
          <a:srgbClr val="006699"/>
        </a:lt2>
        <a:accent1>
          <a:srgbClr val="0F5E7D"/>
        </a:accent1>
        <a:accent2>
          <a:srgbClr val="6D6FC7"/>
        </a:accent2>
        <a:accent3>
          <a:srgbClr val="AAB8CA"/>
        </a:accent3>
        <a:accent4>
          <a:srgbClr val="9EA8B6"/>
        </a:accent4>
        <a:accent5>
          <a:srgbClr val="AAB6BF"/>
        </a:accent5>
        <a:accent6>
          <a:srgbClr val="6264B4"/>
        </a:accent6>
        <a:hlink>
          <a:srgbClr val="00FFFF"/>
        </a:hlink>
        <a:folHlink>
          <a:srgbClr val="CCEC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Snowy road design template</Template>
  <TotalTime>133</TotalTime>
  <Words>326</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Snowy road design template</vt:lpstr>
      <vt:lpstr>MACRO ECONOMICS  Socio Economic Base for Planning Aditi Arora</vt:lpstr>
      <vt:lpstr>Introduction </vt:lpstr>
      <vt:lpstr>Introduction </vt:lpstr>
      <vt:lpstr>Development of Macro Economic Theory.</vt:lpstr>
      <vt:lpstr>Development of Macro Economic Theory.</vt:lpstr>
      <vt:lpstr>Macro Economic Objectives</vt:lpstr>
      <vt:lpstr>Instruments Macro Economic Management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 economics K.S.R.N.Sarma</dc:title>
  <dc:creator>sarma</dc:creator>
  <cp:lastModifiedBy>i</cp:lastModifiedBy>
  <cp:revision>20</cp:revision>
  <dcterms:created xsi:type="dcterms:W3CDTF">2013-08-30T12:59:38Z</dcterms:created>
  <dcterms:modified xsi:type="dcterms:W3CDTF">2022-09-04T01:59:41Z</dcterms:modified>
</cp:coreProperties>
</file>