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12" r:id="rId2"/>
    <p:sldId id="313" r:id="rId3"/>
    <p:sldId id="299" r:id="rId4"/>
    <p:sldId id="300" r:id="rId5"/>
    <p:sldId id="301" r:id="rId6"/>
    <p:sldId id="306" r:id="rId7"/>
    <p:sldId id="303" r:id="rId8"/>
    <p:sldId id="305" r:id="rId9"/>
    <p:sldId id="304" r:id="rId10"/>
    <p:sldId id="307" r:id="rId11"/>
    <p:sldId id="308" r:id="rId12"/>
    <p:sldId id="309" r:id="rId13"/>
    <p:sldId id="31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2092"/>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19" autoAdjust="0"/>
    <p:restoredTop sz="94696"/>
  </p:normalViewPr>
  <p:slideViewPr>
    <p:cSldViewPr snapToGrid="0" snapToObjects="1">
      <p:cViewPr varScale="1">
        <p:scale>
          <a:sx n="80" d="100"/>
          <a:sy n="80" d="100"/>
        </p:scale>
        <p:origin x="54" y="73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747659CB-BF84-F74F-95EB-6F953048C7F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School of …………</a:t>
            </a:r>
          </a:p>
        </p:txBody>
      </p:sp>
      <p:sp>
        <p:nvSpPr>
          <p:cNvPr id="3" name="Date Placeholder 2">
            <a:extLst>
              <a:ext uri="{FF2B5EF4-FFF2-40B4-BE49-F238E27FC236}">
                <a16:creationId xmlns:a16="http://schemas.microsoft.com/office/drawing/2014/main" xmlns="" id="{2B7085A3-07F8-A34F-9A0B-6F4694CDA1E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6DA5B50-FE66-4811-A7C0-F2204DDD6E2E}" type="datetime1">
              <a:rPr lang="en-IN" smtClean="0"/>
              <a:pPr/>
              <a:t>07-09-2022</a:t>
            </a:fld>
            <a:endParaRPr lang="en-US"/>
          </a:p>
        </p:txBody>
      </p:sp>
      <p:sp>
        <p:nvSpPr>
          <p:cNvPr id="4" name="Footer Placeholder 3">
            <a:extLst>
              <a:ext uri="{FF2B5EF4-FFF2-40B4-BE49-F238E27FC236}">
                <a16:creationId xmlns:a16="http://schemas.microsoft.com/office/drawing/2014/main" xmlns="" id="{AFA908EB-DD7C-3B4A-A7DF-2AF619263EC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FCB1C41E-5188-D247-8003-4D23BEC7A96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0A92BAF-94A5-4240-A2BF-E6524060C5D1}" type="slidenum">
              <a:rPr lang="en-US" smtClean="0"/>
              <a:pPr/>
              <a:t>‹#›</a:t>
            </a:fld>
            <a:endParaRPr lang="en-US"/>
          </a:p>
        </p:txBody>
      </p:sp>
    </p:spTree>
    <p:extLst>
      <p:ext uri="{BB962C8B-B14F-4D97-AF65-F5344CB8AC3E}">
        <p14:creationId xmlns:p14="http://schemas.microsoft.com/office/powerpoint/2010/main" val="2351061773"/>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School of …………</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8C690E-70AB-4958-AB81-B252725AC6AD}" type="datetime1">
              <a:rPr lang="en-IN" smtClean="0"/>
              <a:pPr/>
              <a:t>07-09-2022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DDEA72-A9DA-0241-B584-7E6AEC2B0F1F}" type="slidenum">
              <a:rPr lang="en-US" smtClean="0"/>
              <a:pPr/>
              <a:t>‹#›</a:t>
            </a:fld>
            <a:endParaRPr lang="en-US"/>
          </a:p>
        </p:txBody>
      </p:sp>
    </p:spTree>
    <p:extLst>
      <p:ext uri="{BB962C8B-B14F-4D97-AF65-F5344CB8AC3E}">
        <p14:creationId xmlns:p14="http://schemas.microsoft.com/office/powerpoint/2010/main" val="444403577"/>
      </p:ext>
    </p:extLst>
  </p:cSld>
  <p:clrMap bg1="lt1" tx1="dk1" bg2="lt2" tx2="dk2" accent1="accent1" accent2="accent2" accent3="accent3" accent4="accent4" accent5="accent5" accent6="accent6" hlink="hlink" folHlink="folHlink"/>
  <p:hf sldNum="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a16="http://schemas.microsoft.com/office/drawing/2014/main" xmlns=""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14599798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a16="http://schemas.microsoft.com/office/drawing/2014/main" xmlns=""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4149806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a16="http://schemas.microsoft.com/office/drawing/2014/main" xmlns=""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3203832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a16="http://schemas.microsoft.com/office/drawing/2014/main" xmlns=""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42537183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a16="http://schemas.microsoft.com/office/drawing/2014/main" xmlns=""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3901697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a16="http://schemas.microsoft.com/office/drawing/2014/main" xmlns=""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3210184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a16="http://schemas.microsoft.com/office/drawing/2014/main" xmlns=""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45996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a16="http://schemas.microsoft.com/office/drawing/2014/main" xmlns=""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3967238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a16="http://schemas.microsoft.com/office/drawing/2014/main" xmlns=""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3838219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a16="http://schemas.microsoft.com/office/drawing/2014/main" xmlns=""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1898179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a16="http://schemas.microsoft.com/office/drawing/2014/main" xmlns=""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1129238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a16="http://schemas.microsoft.com/office/drawing/2014/main" xmlns=""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1213820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D2E9CB54-D444-44B1-8D57-055021D27D87}" type="datetime1">
              <a:rPr lang="en-IN" smtClean="0"/>
              <a:pPr/>
              <a:t>07-09-2022</a:t>
            </a:fld>
            <a:endParaRPr lang="en-US"/>
          </a:p>
        </p:txBody>
      </p:sp>
      <p:sp>
        <p:nvSpPr>
          <p:cNvPr id="6" name="Header Placeholder 5">
            <a:extLst>
              <a:ext uri="{FF2B5EF4-FFF2-40B4-BE49-F238E27FC236}">
                <a16:creationId xmlns:a16="http://schemas.microsoft.com/office/drawing/2014/main" xmlns="" id="{071AA0EE-48AD-41CF-B8E1-209D08089985}"/>
              </a:ext>
            </a:extLst>
          </p:cNvPr>
          <p:cNvSpPr>
            <a:spLocks noGrp="1"/>
          </p:cNvSpPr>
          <p:nvPr>
            <p:ph type="hdr" sz="quarter"/>
          </p:nvPr>
        </p:nvSpPr>
        <p:spPr/>
        <p:txBody>
          <a:bodyPr/>
          <a:lstStyle/>
          <a:p>
            <a:r>
              <a:rPr lang="en-US"/>
              <a:t>School of …………</a:t>
            </a:r>
          </a:p>
        </p:txBody>
      </p:sp>
    </p:spTree>
    <p:extLst>
      <p:ext uri="{BB962C8B-B14F-4D97-AF65-F5344CB8AC3E}">
        <p14:creationId xmlns:p14="http://schemas.microsoft.com/office/powerpoint/2010/main" val="3491034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7A51A5-507D-7240-9F56-DD7EA04A7C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C4C527D8-0F25-C74A-A33A-50E2C4ECC7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B087DB8D-2085-BA4F-BAA0-77C9844548D8}"/>
              </a:ext>
            </a:extLst>
          </p:cNvPr>
          <p:cNvSpPr>
            <a:spLocks noGrp="1"/>
          </p:cNvSpPr>
          <p:nvPr>
            <p:ph type="dt" sz="half" idx="10"/>
          </p:nvPr>
        </p:nvSpPr>
        <p:spPr/>
        <p:txBody>
          <a:bodyPr/>
          <a:lstStyle/>
          <a:p>
            <a:fld id="{B6589C56-92CE-47B2-ACB2-4F555ABA3A72}" type="datetime1">
              <a:rPr lang="en-US" smtClean="0"/>
              <a:pPr/>
              <a:t>9/7/2022</a:t>
            </a:fld>
            <a:endParaRPr lang="en-US"/>
          </a:p>
        </p:txBody>
      </p:sp>
      <p:sp>
        <p:nvSpPr>
          <p:cNvPr id="5" name="Footer Placeholder 4">
            <a:extLst>
              <a:ext uri="{FF2B5EF4-FFF2-40B4-BE49-F238E27FC236}">
                <a16:creationId xmlns:a16="http://schemas.microsoft.com/office/drawing/2014/main" xmlns="" id="{E314435B-1C12-E548-9938-754F28F1CF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70445A2-F60F-8B4C-8CF6-5D16442B9D5E}"/>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1279454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60795C-9FBC-E649-BC83-1E0949D057B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2C366DD0-31C0-B144-B38B-DD81A100ABA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6741D1B-40DA-2741-A4B3-7EAAD6A42A09}"/>
              </a:ext>
            </a:extLst>
          </p:cNvPr>
          <p:cNvSpPr>
            <a:spLocks noGrp="1"/>
          </p:cNvSpPr>
          <p:nvPr>
            <p:ph type="dt" sz="half" idx="10"/>
          </p:nvPr>
        </p:nvSpPr>
        <p:spPr/>
        <p:txBody>
          <a:bodyPr/>
          <a:lstStyle/>
          <a:p>
            <a:fld id="{7A0F58B1-DF52-4F70-B763-700FC8E9FEA0}" type="datetime1">
              <a:rPr lang="en-US" smtClean="0"/>
              <a:pPr/>
              <a:t>9/7/2022</a:t>
            </a:fld>
            <a:endParaRPr lang="en-US"/>
          </a:p>
        </p:txBody>
      </p:sp>
      <p:sp>
        <p:nvSpPr>
          <p:cNvPr id="5" name="Footer Placeholder 4">
            <a:extLst>
              <a:ext uri="{FF2B5EF4-FFF2-40B4-BE49-F238E27FC236}">
                <a16:creationId xmlns:a16="http://schemas.microsoft.com/office/drawing/2014/main" xmlns="" id="{B43DE584-0159-E747-A6DC-AA897D1EC4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D84B54D-88D0-5843-AB57-7A4A6194ECB7}"/>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2092495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F6ED751-46A5-E944-BFD1-6418997625F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5F849067-FF63-A545-B8AB-1D4C2EB8116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78A832E-7C18-E844-AD16-385329DD3693}"/>
              </a:ext>
            </a:extLst>
          </p:cNvPr>
          <p:cNvSpPr>
            <a:spLocks noGrp="1"/>
          </p:cNvSpPr>
          <p:nvPr>
            <p:ph type="dt" sz="half" idx="10"/>
          </p:nvPr>
        </p:nvSpPr>
        <p:spPr/>
        <p:txBody>
          <a:bodyPr/>
          <a:lstStyle/>
          <a:p>
            <a:fld id="{CFD87FA2-9D0A-48BA-8A36-22DA4A1EC439}" type="datetime1">
              <a:rPr lang="en-US" smtClean="0"/>
              <a:pPr/>
              <a:t>9/7/2022</a:t>
            </a:fld>
            <a:endParaRPr lang="en-US"/>
          </a:p>
        </p:txBody>
      </p:sp>
      <p:sp>
        <p:nvSpPr>
          <p:cNvPr id="5" name="Footer Placeholder 4">
            <a:extLst>
              <a:ext uri="{FF2B5EF4-FFF2-40B4-BE49-F238E27FC236}">
                <a16:creationId xmlns:a16="http://schemas.microsoft.com/office/drawing/2014/main" xmlns="" id="{87ED703F-ADE5-7446-B855-CC86422455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BBBEDA4-FFEC-2D4E-8187-CE601486227A}"/>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3684810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FFA42D-0166-F145-BD9D-8B3F9DD658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87C57CD-2153-2947-8A7E-E315EC1F1F2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071A5E5-6204-D748-9A98-B9C434AF00B0}"/>
              </a:ext>
            </a:extLst>
          </p:cNvPr>
          <p:cNvSpPr>
            <a:spLocks noGrp="1"/>
          </p:cNvSpPr>
          <p:nvPr>
            <p:ph type="dt" sz="half" idx="10"/>
          </p:nvPr>
        </p:nvSpPr>
        <p:spPr/>
        <p:txBody>
          <a:bodyPr/>
          <a:lstStyle/>
          <a:p>
            <a:fld id="{0FE34AB2-DC36-478B-AB99-42055C145F48}" type="datetime1">
              <a:rPr lang="en-US" smtClean="0"/>
              <a:pPr/>
              <a:t>9/7/2022</a:t>
            </a:fld>
            <a:endParaRPr lang="en-US"/>
          </a:p>
        </p:txBody>
      </p:sp>
      <p:sp>
        <p:nvSpPr>
          <p:cNvPr id="5" name="Footer Placeholder 4">
            <a:extLst>
              <a:ext uri="{FF2B5EF4-FFF2-40B4-BE49-F238E27FC236}">
                <a16:creationId xmlns:a16="http://schemas.microsoft.com/office/drawing/2014/main" xmlns="" id="{2AA08948-513D-EE42-BC00-37C518792D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ACB9B26-AAA6-5349-A5C1-4C2138338CE8}"/>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519706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29FFC2-AB03-DB42-9BD8-B22278234E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9300DE38-3033-9F47-AA4C-8B5E13B4D7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5317132D-85B2-7949-AF1E-F8BE8D429DA4}"/>
              </a:ext>
            </a:extLst>
          </p:cNvPr>
          <p:cNvSpPr>
            <a:spLocks noGrp="1"/>
          </p:cNvSpPr>
          <p:nvPr>
            <p:ph type="dt" sz="half" idx="10"/>
          </p:nvPr>
        </p:nvSpPr>
        <p:spPr/>
        <p:txBody>
          <a:bodyPr/>
          <a:lstStyle/>
          <a:p>
            <a:fld id="{4DADFD8A-3890-4F1F-B12B-D681F9110C31}" type="datetime1">
              <a:rPr lang="en-US" smtClean="0"/>
              <a:pPr/>
              <a:t>9/7/2022</a:t>
            </a:fld>
            <a:endParaRPr lang="en-US"/>
          </a:p>
        </p:txBody>
      </p:sp>
      <p:sp>
        <p:nvSpPr>
          <p:cNvPr id="5" name="Footer Placeholder 4">
            <a:extLst>
              <a:ext uri="{FF2B5EF4-FFF2-40B4-BE49-F238E27FC236}">
                <a16:creationId xmlns:a16="http://schemas.microsoft.com/office/drawing/2014/main" xmlns="" id="{A9D7402D-FCC8-324B-9252-6DB27CF535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34C1BD5-59DB-F841-84E8-7C615B4D5FDA}"/>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138305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F97CB5-04AC-B145-8DFB-EB6410E6EE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1F8E368-D415-204B-ACAA-F2A7CF20C40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6017E3FC-7CBB-1247-A715-756F7891E86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BBD3D62-50EC-C044-98A5-8700F758EE6D}"/>
              </a:ext>
            </a:extLst>
          </p:cNvPr>
          <p:cNvSpPr>
            <a:spLocks noGrp="1"/>
          </p:cNvSpPr>
          <p:nvPr>
            <p:ph type="dt" sz="half" idx="10"/>
          </p:nvPr>
        </p:nvSpPr>
        <p:spPr/>
        <p:txBody>
          <a:bodyPr/>
          <a:lstStyle/>
          <a:p>
            <a:fld id="{88206B72-FD0C-4718-AF10-7BB8D430169A}" type="datetime1">
              <a:rPr lang="en-US" smtClean="0"/>
              <a:pPr/>
              <a:t>9/7/2022</a:t>
            </a:fld>
            <a:endParaRPr lang="en-US"/>
          </a:p>
        </p:txBody>
      </p:sp>
      <p:sp>
        <p:nvSpPr>
          <p:cNvPr id="6" name="Footer Placeholder 5">
            <a:extLst>
              <a:ext uri="{FF2B5EF4-FFF2-40B4-BE49-F238E27FC236}">
                <a16:creationId xmlns:a16="http://schemas.microsoft.com/office/drawing/2014/main" xmlns="" id="{8A2EAB96-574C-E141-B587-FE77CA3AF0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07F35D1-150B-B64E-B84A-2048D42BD991}"/>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2781012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B7533F-17AF-804A-A825-268C243B3BF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CE659667-F4B2-D34A-84DB-2D0B3B7E9E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343CC843-ECAB-E845-A911-4684E763558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6B39753F-B4DE-CE4B-B215-45927F9B7F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B0267AF6-C258-E74A-972A-43ACAF121BC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73AB73E8-AA99-9D44-B73A-36DAB298DB66}"/>
              </a:ext>
            </a:extLst>
          </p:cNvPr>
          <p:cNvSpPr>
            <a:spLocks noGrp="1"/>
          </p:cNvSpPr>
          <p:nvPr>
            <p:ph type="dt" sz="half" idx="10"/>
          </p:nvPr>
        </p:nvSpPr>
        <p:spPr/>
        <p:txBody>
          <a:bodyPr/>
          <a:lstStyle/>
          <a:p>
            <a:fld id="{06CAF295-340C-4891-B250-3853F7357173}" type="datetime1">
              <a:rPr lang="en-US" smtClean="0"/>
              <a:pPr/>
              <a:t>9/7/2022</a:t>
            </a:fld>
            <a:endParaRPr lang="en-US"/>
          </a:p>
        </p:txBody>
      </p:sp>
      <p:sp>
        <p:nvSpPr>
          <p:cNvPr id="8" name="Footer Placeholder 7">
            <a:extLst>
              <a:ext uri="{FF2B5EF4-FFF2-40B4-BE49-F238E27FC236}">
                <a16:creationId xmlns:a16="http://schemas.microsoft.com/office/drawing/2014/main" xmlns="" id="{B0067D41-A024-DF40-9456-B595B1820A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B22720FB-7B0C-3744-BA3E-16919C38CFAE}"/>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740336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BF3F3C-AADB-6B41-A93A-646C80736E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05F44714-C02E-224F-9D69-9FD099B1B610}"/>
              </a:ext>
            </a:extLst>
          </p:cNvPr>
          <p:cNvSpPr>
            <a:spLocks noGrp="1"/>
          </p:cNvSpPr>
          <p:nvPr>
            <p:ph type="dt" sz="half" idx="10"/>
          </p:nvPr>
        </p:nvSpPr>
        <p:spPr/>
        <p:txBody>
          <a:bodyPr/>
          <a:lstStyle/>
          <a:p>
            <a:fld id="{80B584F0-01E0-40D7-8F57-047FE452AF4F}" type="datetime1">
              <a:rPr lang="en-US" smtClean="0"/>
              <a:pPr/>
              <a:t>9/7/2022</a:t>
            </a:fld>
            <a:endParaRPr lang="en-US"/>
          </a:p>
        </p:txBody>
      </p:sp>
      <p:sp>
        <p:nvSpPr>
          <p:cNvPr id="4" name="Footer Placeholder 3">
            <a:extLst>
              <a:ext uri="{FF2B5EF4-FFF2-40B4-BE49-F238E27FC236}">
                <a16:creationId xmlns:a16="http://schemas.microsoft.com/office/drawing/2014/main" xmlns="" id="{6428516B-7AA2-444C-8C23-2484FBA9860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8EB44E81-FED1-6D4E-AA56-C90660548A49}"/>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3882812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AB9069D-ACC1-2846-BB69-0C25ABE4128B}"/>
              </a:ext>
            </a:extLst>
          </p:cNvPr>
          <p:cNvSpPr>
            <a:spLocks noGrp="1"/>
          </p:cNvSpPr>
          <p:nvPr>
            <p:ph type="dt" sz="half" idx="10"/>
          </p:nvPr>
        </p:nvSpPr>
        <p:spPr/>
        <p:txBody>
          <a:bodyPr/>
          <a:lstStyle/>
          <a:p>
            <a:fld id="{7AD3A4AA-E395-466A-A7A4-6B7D85D26E0C}" type="datetime1">
              <a:rPr lang="en-US" smtClean="0"/>
              <a:pPr/>
              <a:t>9/7/2022</a:t>
            </a:fld>
            <a:endParaRPr lang="en-US"/>
          </a:p>
        </p:txBody>
      </p:sp>
      <p:sp>
        <p:nvSpPr>
          <p:cNvPr id="3" name="Footer Placeholder 2">
            <a:extLst>
              <a:ext uri="{FF2B5EF4-FFF2-40B4-BE49-F238E27FC236}">
                <a16:creationId xmlns:a16="http://schemas.microsoft.com/office/drawing/2014/main" xmlns="" id="{167E34F7-C671-004D-809D-FAA835295E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19B55E6A-D1AE-1B44-AE7B-9AA711C28798}"/>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350705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79681E-D7B2-6449-AF06-3270CDE660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7882A3C9-366D-3940-BC0B-0CFC920333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B953DC75-2188-D14F-8B64-470BD51712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1FC69DD6-BF4D-1F43-9CC6-5D52D2316455}"/>
              </a:ext>
            </a:extLst>
          </p:cNvPr>
          <p:cNvSpPr>
            <a:spLocks noGrp="1"/>
          </p:cNvSpPr>
          <p:nvPr>
            <p:ph type="dt" sz="half" idx="10"/>
          </p:nvPr>
        </p:nvSpPr>
        <p:spPr/>
        <p:txBody>
          <a:bodyPr/>
          <a:lstStyle/>
          <a:p>
            <a:fld id="{76B93B69-3894-4C77-B995-7BDB70807655}" type="datetime1">
              <a:rPr lang="en-US" smtClean="0"/>
              <a:pPr/>
              <a:t>9/7/2022</a:t>
            </a:fld>
            <a:endParaRPr lang="en-US"/>
          </a:p>
        </p:txBody>
      </p:sp>
      <p:sp>
        <p:nvSpPr>
          <p:cNvPr id="6" name="Footer Placeholder 5">
            <a:extLst>
              <a:ext uri="{FF2B5EF4-FFF2-40B4-BE49-F238E27FC236}">
                <a16:creationId xmlns:a16="http://schemas.microsoft.com/office/drawing/2014/main" xmlns="" id="{B8346F58-8566-B14B-9E2D-ADD0E3195D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9B0B562-EE07-E941-B226-A14AAE532392}"/>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308263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98EB8B-69D9-6A4D-9AB7-AFFFB081EC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253FAE5A-CA14-1A43-91AA-DCAA4B553B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49E1AAA7-3BF0-344A-88DF-721AE46FD4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A43809F0-5FCF-8B4E-A9EF-F54690804129}"/>
              </a:ext>
            </a:extLst>
          </p:cNvPr>
          <p:cNvSpPr>
            <a:spLocks noGrp="1"/>
          </p:cNvSpPr>
          <p:nvPr>
            <p:ph type="dt" sz="half" idx="10"/>
          </p:nvPr>
        </p:nvSpPr>
        <p:spPr/>
        <p:txBody>
          <a:bodyPr/>
          <a:lstStyle/>
          <a:p>
            <a:fld id="{196EE046-EB2A-4FB4-8D5F-BBE901205507}" type="datetime1">
              <a:rPr lang="en-US" smtClean="0"/>
              <a:pPr/>
              <a:t>9/7/2022</a:t>
            </a:fld>
            <a:endParaRPr lang="en-US"/>
          </a:p>
        </p:txBody>
      </p:sp>
      <p:sp>
        <p:nvSpPr>
          <p:cNvPr id="6" name="Footer Placeholder 5">
            <a:extLst>
              <a:ext uri="{FF2B5EF4-FFF2-40B4-BE49-F238E27FC236}">
                <a16:creationId xmlns:a16="http://schemas.microsoft.com/office/drawing/2014/main" xmlns="" id="{59E36D1F-45BA-FA43-9565-4D8F779528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4A31EC5-CE1A-2F4E-AB06-9D0E90530CE7}"/>
              </a:ext>
            </a:extLst>
          </p:cNvPr>
          <p:cNvSpPr>
            <a:spLocks noGrp="1"/>
          </p:cNvSpPr>
          <p:nvPr>
            <p:ph type="sldNum" sz="quarter" idx="12"/>
          </p:nvPr>
        </p:nvSpPr>
        <p:spPr/>
        <p:txBody>
          <a:bodyPr/>
          <a:lstStyle/>
          <a:p>
            <a:fld id="{0DB3F5DA-0F3F-FF46-BDE9-7495294E9A04}" type="slidenum">
              <a:rPr lang="en-US" smtClean="0"/>
              <a:pPr/>
              <a:t>‹#›</a:t>
            </a:fld>
            <a:endParaRPr lang="en-US"/>
          </a:p>
        </p:txBody>
      </p:sp>
    </p:spTree>
    <p:extLst>
      <p:ext uri="{BB962C8B-B14F-4D97-AF65-F5344CB8AC3E}">
        <p14:creationId xmlns:p14="http://schemas.microsoft.com/office/powerpoint/2010/main" val="3211271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2329BE7-407A-964A-8517-6D42CF674F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197E2056-654E-8345-A333-D4E1EA3412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DFC04D6-869A-864D-95B4-1005B9A7CC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62BA8A-BF79-426D-BD2A-1233791274C1}" type="datetime1">
              <a:rPr lang="en-US" smtClean="0"/>
              <a:pPr/>
              <a:t>9/7/2022</a:t>
            </a:fld>
            <a:endParaRPr lang="en-US"/>
          </a:p>
        </p:txBody>
      </p:sp>
      <p:sp>
        <p:nvSpPr>
          <p:cNvPr id="5" name="Footer Placeholder 4">
            <a:extLst>
              <a:ext uri="{FF2B5EF4-FFF2-40B4-BE49-F238E27FC236}">
                <a16:creationId xmlns:a16="http://schemas.microsoft.com/office/drawing/2014/main" xmlns="" id="{BD2A2738-A23A-F74B-92DF-8746BC7CD0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4B72659A-8EA6-A843-9183-BBE98959F8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B3F5DA-0F3F-FF46-BDE9-7495294E9A04}" type="slidenum">
              <a:rPr lang="en-US" smtClean="0"/>
              <a:pPr/>
              <a:t>‹#›</a:t>
            </a:fld>
            <a:endParaRPr lang="en-US"/>
          </a:p>
        </p:txBody>
      </p:sp>
    </p:spTree>
    <p:extLst>
      <p:ext uri="{BB962C8B-B14F-4D97-AF65-F5344CB8AC3E}">
        <p14:creationId xmlns:p14="http://schemas.microsoft.com/office/powerpoint/2010/main" val="50007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Arimo"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fontAlgn="base"/>
            <a:endParaRPr lang="en-IN" sz="3200" b="1" dirty="0">
              <a:solidFill>
                <a:schemeClr val="bg1"/>
              </a:solidFill>
              <a:latin typeface="Times New Roman" panose="02020603050405020304" pitchFamily="18" charset="0"/>
              <a:cs typeface="Times New Roman" panose="02020603050405020304" pitchFamily="18" charset="0"/>
            </a:endParaRP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4" name="Title 1">
            <a:extLst>
              <a:ext uri="{FF2B5EF4-FFF2-40B4-BE49-F238E27FC236}">
                <a16:creationId xmlns:a16="http://schemas.microsoft.com/office/drawing/2014/main" xmlns="" id="{3AA6E5BF-E1DB-4665-A392-D48E44852D18}"/>
              </a:ext>
            </a:extLst>
          </p:cNvPr>
          <p:cNvSpPr txBox="1">
            <a:spLocks noChangeArrowheads="1"/>
          </p:cNvSpPr>
          <p:nvPr/>
        </p:nvSpPr>
        <p:spPr>
          <a:xfrm>
            <a:off x="3" y="6422707"/>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Ar. </a:t>
            </a:r>
            <a:r>
              <a:rPr kumimoji="0" lang="en-IN" altLang="zh-CN" sz="2400" b="1" i="0" u="none" strike="noStrike" kern="1200" cap="none" spc="0" normalizeH="0" baseline="0" noProof="0" dirty="0" err="1" smtClean="0">
                <a:ln>
                  <a:noFill/>
                </a:ln>
                <a:solidFill>
                  <a:schemeClr val="bg1"/>
                </a:solidFill>
                <a:effectLst/>
                <a:uLnTx/>
                <a:uFillTx/>
                <a:latin typeface="Tinos"/>
                <a:ea typeface="+mj-ea"/>
                <a:cs typeface="+mj-cs"/>
              </a:rPr>
              <a:t>Kavita</a:t>
            </a:r>
            <a:r>
              <a:rPr kumimoji="0" lang="en-IN" altLang="zh-CN" sz="2400" b="1" i="0" u="none" strike="noStrike" kern="1200" cap="none" spc="0" normalizeH="0" baseline="0" noProof="0" dirty="0" smtClean="0">
                <a:ln>
                  <a:noFill/>
                </a:ln>
                <a:solidFill>
                  <a:schemeClr val="bg1"/>
                </a:solidFill>
                <a:effectLst/>
                <a:uLnTx/>
                <a:uFillTx/>
                <a:latin typeface="Tinos"/>
                <a:ea typeface="+mj-ea"/>
                <a:cs typeface="+mj-cs"/>
              </a:rPr>
              <a:t> </a:t>
            </a:r>
            <a:r>
              <a:rPr kumimoji="0" lang="en-IN" altLang="zh-CN" sz="2400" b="1" i="0" u="none" strike="noStrike" kern="1200" cap="none" spc="0" normalizeH="0" baseline="0" noProof="0" dirty="0" err="1" smtClean="0">
                <a:ln>
                  <a:noFill/>
                </a:ln>
                <a:solidFill>
                  <a:schemeClr val="bg1"/>
                </a:solidFill>
                <a:effectLst/>
                <a:uLnTx/>
                <a:uFillTx/>
                <a:latin typeface="Tinos"/>
                <a:ea typeface="+mj-ea"/>
                <a:cs typeface="+mj-cs"/>
              </a:rPr>
              <a:t>Nagpal</a:t>
            </a: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5" name="TextBox 4">
            <a:extLst>
              <a:ext uri="{FF2B5EF4-FFF2-40B4-BE49-F238E27FC236}">
                <a16:creationId xmlns:a16="http://schemas.microsoft.com/office/drawing/2014/main" xmlns="" id="{3D8ED576-2121-493C-8981-AB2BE7761D8F}"/>
              </a:ext>
            </a:extLst>
          </p:cNvPr>
          <p:cNvSpPr txBox="1"/>
          <p:nvPr/>
        </p:nvSpPr>
        <p:spPr>
          <a:xfrm>
            <a:off x="3158926" y="1900989"/>
            <a:ext cx="6093724" cy="2677656"/>
          </a:xfrm>
          <a:prstGeom prst="rect">
            <a:avLst/>
          </a:prstGeom>
          <a:noFill/>
        </p:spPr>
        <p:txBody>
          <a:bodyPr wrap="square">
            <a:spAutoFit/>
          </a:bodyPr>
          <a:lstStyle/>
          <a:p>
            <a:pPr algn="ctr"/>
            <a:r>
              <a:rPr lang="en-US" sz="5400" b="1" u="sng" dirty="0" smtClean="0">
                <a:latin typeface="Times New Roman" panose="02020603050405020304" pitchFamily="18" charset="0"/>
                <a:cs typeface="Times New Roman" panose="02020603050405020304" pitchFamily="18" charset="0"/>
              </a:rPr>
              <a:t>Disaster Management</a:t>
            </a:r>
          </a:p>
          <a:p>
            <a:pPr algn="ctr"/>
            <a:endParaRPr lang="en-US" sz="4000" b="1" u="sng" dirty="0">
              <a:latin typeface="Times New Roman" panose="02020603050405020304" pitchFamily="18" charset="0"/>
              <a:cs typeface="Times New Roman" panose="02020603050405020304" pitchFamily="18" charset="0"/>
            </a:endParaRPr>
          </a:p>
          <a:p>
            <a:pPr algn="ctr"/>
            <a:r>
              <a:rPr lang="en-US" sz="2000" b="1" u="sng" dirty="0" smtClean="0">
                <a:latin typeface="Times New Roman" panose="02020603050405020304" pitchFamily="18" charset="0"/>
                <a:cs typeface="Times New Roman" panose="02020603050405020304" pitchFamily="18" charset="0"/>
              </a:rPr>
              <a:t>Aims &amp; Policies</a:t>
            </a:r>
            <a:endParaRPr lang="en-US" sz="2000" b="1" u="sng" dirty="0">
              <a:latin typeface="Times New Roman" panose="02020603050405020304" pitchFamily="18" charset="0"/>
              <a:cs typeface="Times New Roman" panose="02020603050405020304" pitchFamily="18" charset="0"/>
            </a:endParaRPr>
          </a:p>
        </p:txBody>
      </p:sp>
      <p:pic>
        <p:nvPicPr>
          <p:cNvPr id="8" name="Picture 7"/>
          <p:cNvPicPr>
            <a:picLocks noChangeAspect="1" noChangeArrowheads="1"/>
          </p:cNvPicPr>
          <p:nvPr/>
        </p:nvPicPr>
        <p:blipFill>
          <a:blip r:embed="rId3" cstate="print"/>
          <a:srcRect/>
          <a:stretch>
            <a:fillRect/>
          </a:stretch>
        </p:blipFill>
        <p:spPr bwMode="auto">
          <a:xfrm>
            <a:off x="11012655" y="0"/>
            <a:ext cx="1019175" cy="1216025"/>
          </a:xfrm>
          <a:prstGeom prst="rect">
            <a:avLst/>
          </a:prstGeom>
          <a:noFill/>
          <a:ln w="9525">
            <a:noFill/>
            <a:miter lim="800000"/>
            <a:headEnd/>
            <a:tailEnd/>
          </a:ln>
        </p:spPr>
      </p:pic>
    </p:spTree>
    <p:extLst>
      <p:ext uri="{BB962C8B-B14F-4D97-AF65-F5344CB8AC3E}">
        <p14:creationId xmlns:p14="http://schemas.microsoft.com/office/powerpoint/2010/main" val="367925002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Arimo"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Nature, Scope and Management Process</a:t>
            </a: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pic>
        <p:nvPicPr>
          <p:cNvPr id="3" name="Picture 2">
            <a:extLst>
              <a:ext uri="{FF2B5EF4-FFF2-40B4-BE49-F238E27FC236}">
                <a16:creationId xmlns:a16="http://schemas.microsoft.com/office/drawing/2014/main" xmlns="" id="{C8F96DEA-920E-499A-AAE9-1D6F7F6B9BA3}"/>
              </a:ext>
            </a:extLst>
          </p:cNvPr>
          <p:cNvPicPr>
            <a:picLocks noChangeAspect="1"/>
          </p:cNvPicPr>
          <p:nvPr/>
        </p:nvPicPr>
        <p:blipFill>
          <a:blip r:embed="rId3"/>
          <a:stretch>
            <a:fillRect/>
          </a:stretch>
        </p:blipFill>
        <p:spPr>
          <a:xfrm>
            <a:off x="2561656" y="1319191"/>
            <a:ext cx="6782938" cy="4898789"/>
          </a:xfrm>
          <a:prstGeom prst="rect">
            <a:avLst/>
          </a:prstGeom>
        </p:spPr>
      </p:pic>
    </p:spTree>
    <p:extLst>
      <p:ext uri="{BB962C8B-B14F-4D97-AF65-F5344CB8AC3E}">
        <p14:creationId xmlns:p14="http://schemas.microsoft.com/office/powerpoint/2010/main" val="415712747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Arimo"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Nature, Scope and Management Process</a:t>
            </a: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2" name="TextBox 1">
            <a:extLst>
              <a:ext uri="{FF2B5EF4-FFF2-40B4-BE49-F238E27FC236}">
                <a16:creationId xmlns:a16="http://schemas.microsoft.com/office/drawing/2014/main" xmlns="" id="{60AF0DD7-BEAD-4AC2-A113-4CD24DCF83D4}"/>
              </a:ext>
            </a:extLst>
          </p:cNvPr>
          <p:cNvSpPr txBox="1"/>
          <p:nvPr/>
        </p:nvSpPr>
        <p:spPr>
          <a:xfrm>
            <a:off x="701719" y="1319191"/>
            <a:ext cx="10788555" cy="3539430"/>
          </a:xfrm>
          <a:prstGeom prst="rect">
            <a:avLst/>
          </a:prstGeom>
          <a:noFill/>
        </p:spPr>
        <p:txBody>
          <a:bodyPr wrap="square">
            <a:spAutoFit/>
          </a:bodyPr>
          <a:lstStyle/>
          <a:p>
            <a:pPr algn="l"/>
            <a:r>
              <a:rPr lang="en-US" sz="1600" b="1" i="0" u="none" strike="noStrike" baseline="0" dirty="0">
                <a:solidFill>
                  <a:srgbClr val="000000"/>
                </a:solidFill>
                <a:latin typeface="Times New Roman" panose="02020603050405020304" pitchFamily="18" charset="0"/>
                <a:cs typeface="Times New Roman" panose="02020603050405020304" pitchFamily="18" charset="0"/>
              </a:rPr>
              <a:t>Planning </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helps by providing clear goals and map the activities needed to achieve them</a:t>
            </a:r>
          </a:p>
          <a:p>
            <a:pPr algn="l"/>
            <a:r>
              <a:rPr lang="en-US" sz="1600" b="0" i="0" u="none" strike="noStrike" baseline="0" dirty="0">
                <a:solidFill>
                  <a:srgbClr val="000000"/>
                </a:solidFill>
                <a:latin typeface="Times New Roman" panose="02020603050405020304" pitchFamily="18" charset="0"/>
                <a:cs typeface="Times New Roman" panose="02020603050405020304" pitchFamily="18" charset="0"/>
              </a:rPr>
              <a:t>efficiently and effectively.</a:t>
            </a:r>
          </a:p>
          <a:p>
            <a:pPr algn="l"/>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algn="l"/>
            <a:r>
              <a:rPr lang="en-US" sz="1600" b="1" i="0" u="none" strike="noStrike" baseline="0" dirty="0">
                <a:solidFill>
                  <a:srgbClr val="000000"/>
                </a:solidFill>
                <a:latin typeface="Times New Roman" panose="02020603050405020304" pitchFamily="18" charset="0"/>
                <a:cs typeface="Times New Roman" panose="02020603050405020304" pitchFamily="18" charset="0"/>
              </a:rPr>
              <a:t>Organizing </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is the second step where roles and responsibilities are defined.</a:t>
            </a:r>
          </a:p>
          <a:p>
            <a:pPr algn="l"/>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algn="l"/>
            <a:r>
              <a:rPr lang="en-US" sz="1600" b="1" i="0" u="none" strike="noStrike" baseline="0" dirty="0">
                <a:solidFill>
                  <a:srgbClr val="000000"/>
                </a:solidFill>
                <a:latin typeface="Times New Roman" panose="02020603050405020304" pitchFamily="18" charset="0"/>
                <a:cs typeface="Times New Roman" panose="02020603050405020304" pitchFamily="18" charset="0"/>
              </a:rPr>
              <a:t>Staffing </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involves manning the organizational structure through proper and effective selection and development of personnel to fill the designed roles.</a:t>
            </a:r>
          </a:p>
          <a:p>
            <a:pPr algn="l"/>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algn="l"/>
            <a:r>
              <a:rPr lang="en-US" sz="1600" b="1" i="0" u="none" strike="noStrike" baseline="0" dirty="0">
                <a:solidFill>
                  <a:srgbClr val="000000"/>
                </a:solidFill>
                <a:latin typeface="Times New Roman" panose="02020603050405020304" pitchFamily="18" charset="0"/>
                <a:cs typeface="Times New Roman" panose="02020603050405020304" pitchFamily="18" charset="0"/>
              </a:rPr>
              <a:t>Leading </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articulate clear organizational vision for its members to accomplish, energies and</a:t>
            </a:r>
          </a:p>
          <a:p>
            <a:pPr algn="l"/>
            <a:r>
              <a:rPr lang="en-US" sz="1600" b="0" i="0" u="none" strike="noStrike" baseline="0" dirty="0">
                <a:solidFill>
                  <a:srgbClr val="000000"/>
                </a:solidFill>
                <a:latin typeface="Times New Roman" panose="02020603050405020304" pitchFamily="18" charset="0"/>
                <a:cs typeface="Times New Roman" panose="02020603050405020304" pitchFamily="18" charset="0"/>
              </a:rPr>
              <a:t>enable employees in achieving organizational goal.</a:t>
            </a:r>
          </a:p>
          <a:p>
            <a:pPr algn="l"/>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algn="l"/>
            <a:r>
              <a:rPr lang="en-US" sz="1600" b="1" i="0" u="none" strike="noStrike" baseline="0" dirty="0">
                <a:solidFill>
                  <a:srgbClr val="000000"/>
                </a:solidFill>
                <a:latin typeface="Times New Roman" panose="02020603050405020304" pitchFamily="18" charset="0"/>
                <a:cs typeface="Times New Roman" panose="02020603050405020304" pitchFamily="18" charset="0"/>
              </a:rPr>
              <a:t>Controlling </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means evaluation of how well an agency or a group has achieved its goal.</a:t>
            </a:r>
          </a:p>
          <a:p>
            <a:pPr algn="l"/>
            <a:r>
              <a:rPr lang="en-US" sz="1600" b="0" i="0" u="none" strike="noStrike" baseline="0" dirty="0">
                <a:solidFill>
                  <a:srgbClr val="000000"/>
                </a:solidFill>
                <a:latin typeface="Times New Roman" panose="02020603050405020304" pitchFamily="18" charset="0"/>
                <a:cs typeface="Times New Roman" panose="02020603050405020304" pitchFamily="18" charset="0"/>
              </a:rPr>
              <a:t>Management of disasters is a dynamic process consisting of various elements and activities that have to be coordinated and controlled for effectiveness.</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28684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Arimo"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Policy of Disaster Management</a:t>
            </a:r>
          </a:p>
          <a:p>
            <a:pPr algn="ctr"/>
            <a:endParaRPr lang="en-US" sz="3200" b="1" i="0" u="sng" strike="noStrike" baseline="0" dirty="0">
              <a:solidFill>
                <a:schemeClr val="bg1"/>
              </a:solidFill>
              <a:latin typeface="Times New Roman" panose="02020603050405020304" pitchFamily="18" charset="0"/>
              <a:cs typeface="Times New Roman" panose="02020603050405020304" pitchFamily="18" charset="0"/>
            </a:endParaRP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3" name="TextBox 2">
            <a:extLst>
              <a:ext uri="{FF2B5EF4-FFF2-40B4-BE49-F238E27FC236}">
                <a16:creationId xmlns:a16="http://schemas.microsoft.com/office/drawing/2014/main" xmlns="" id="{A11F5507-490C-4A8D-BCC6-CA199398AE34}"/>
              </a:ext>
            </a:extLst>
          </p:cNvPr>
          <p:cNvSpPr txBox="1"/>
          <p:nvPr/>
        </p:nvSpPr>
        <p:spPr>
          <a:xfrm>
            <a:off x="755811" y="1453963"/>
            <a:ext cx="11436185" cy="4524315"/>
          </a:xfrm>
          <a:prstGeom prst="rect">
            <a:avLst/>
          </a:prstGeom>
          <a:noFill/>
        </p:spPr>
        <p:txBody>
          <a:bodyPr wrap="square">
            <a:spAutoFit/>
          </a:bodyPr>
          <a:lstStyle/>
          <a:p>
            <a:pPr algn="l"/>
            <a:r>
              <a:rPr lang="en-US" sz="1600" b="0" i="0" u="none" strike="noStrike" baseline="0" dirty="0">
                <a:latin typeface="Times New Roman" panose="02020603050405020304" pitchFamily="18" charset="0"/>
                <a:cs typeface="Times New Roman" panose="02020603050405020304" pitchFamily="18" charset="0"/>
              </a:rPr>
              <a:t>Policy is a statement of intent that assists and aids decision-making. The disaster management policy aims at the following:</a:t>
            </a:r>
          </a:p>
          <a:p>
            <a:pPr algn="l"/>
            <a:endParaRPr lang="en-US" sz="1600" b="0"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1. To provide guidance and directions to set management and execution at the grass-root level.</a:t>
            </a:r>
          </a:p>
          <a:p>
            <a:pPr algn="l"/>
            <a:endParaRPr lang="en-US" sz="1600" b="0"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2. To promote community-based management and execution at the grass-root levels.</a:t>
            </a:r>
          </a:p>
          <a:p>
            <a:pPr algn="l"/>
            <a:endParaRPr lang="en-US" sz="1600" b="0"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3. To develop capacity of all stakeholders.</a:t>
            </a:r>
          </a:p>
          <a:p>
            <a:pPr algn="l"/>
            <a:endParaRPr lang="en-US" sz="1600" b="0"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4. To consolidate past initiatives and develop best practices for future use.</a:t>
            </a:r>
          </a:p>
          <a:p>
            <a:pPr algn="l"/>
            <a:endParaRPr lang="en-US" sz="1600" b="0"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5. To facilitate cooperation with agencies at national, regional and international levels.</a:t>
            </a:r>
          </a:p>
          <a:p>
            <a:pPr algn="l"/>
            <a:endParaRPr lang="en-US" sz="1600" b="0"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6. To ensure multi- sectoral synergy for compliance and coordination.</a:t>
            </a:r>
          </a:p>
          <a:p>
            <a:pPr algn="l"/>
            <a:endParaRPr lang="en-US" sz="1600" b="0"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7. To create and uphold a culture of prevention and preparedness.</a:t>
            </a:r>
          </a:p>
          <a:p>
            <a:pPr algn="l"/>
            <a:endParaRPr lang="en-US" sz="160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8. To priorities disaster management as the principal priority at all echelons and at all times.</a:t>
            </a:r>
          </a:p>
          <a:p>
            <a:pPr algn="l"/>
            <a:endParaRPr lang="en-US" sz="1600" b="0" i="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695320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Arimo"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Policy of Disaster Management</a:t>
            </a:r>
          </a:p>
          <a:p>
            <a:pPr algn="ctr"/>
            <a:endParaRPr lang="en-US" sz="3200" b="1" i="0" u="sng" strike="noStrike" baseline="0" dirty="0">
              <a:solidFill>
                <a:schemeClr val="bg1"/>
              </a:solidFill>
              <a:latin typeface="Times New Roman" panose="02020603050405020304" pitchFamily="18" charset="0"/>
              <a:cs typeface="Times New Roman" panose="02020603050405020304" pitchFamily="18" charset="0"/>
            </a:endParaRP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2" name="TextBox 1">
            <a:extLst>
              <a:ext uri="{FF2B5EF4-FFF2-40B4-BE49-F238E27FC236}">
                <a16:creationId xmlns:a16="http://schemas.microsoft.com/office/drawing/2014/main" xmlns="" id="{F3917569-FF74-48FC-85D4-875B56BD29CC}"/>
              </a:ext>
            </a:extLst>
          </p:cNvPr>
          <p:cNvSpPr txBox="1"/>
          <p:nvPr/>
        </p:nvSpPr>
        <p:spPr>
          <a:xfrm>
            <a:off x="530378" y="1536174"/>
            <a:ext cx="11070219" cy="329320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9. To promote disaster mitigation measures on the basis of state-of-the art technology and environmental sustainability.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10. To integrate disaster management issues into the development planning process.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11. To create and protect the veracity of an enabling regulatory environment and a compliance system.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12. To promote culture of coordination where all the stakeholders work in tandem for generating awareness and developing capacity.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13. To ensure well-organized response and relief measures to aid the disaster- affected person.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14. To visualize reconstruction and opportunity to build disaster-resilient structures.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15. To take time-bound actions for response, relief, rehabilitation and reconstruction.</a:t>
            </a:r>
          </a:p>
        </p:txBody>
      </p:sp>
    </p:spTree>
    <p:extLst>
      <p:ext uri="{BB962C8B-B14F-4D97-AF65-F5344CB8AC3E}">
        <p14:creationId xmlns:p14="http://schemas.microsoft.com/office/powerpoint/2010/main" val="335754824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Arimo"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Principles and Components of Disaster Management</a:t>
            </a: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2" name="TextBox 1">
            <a:extLst>
              <a:ext uri="{FF2B5EF4-FFF2-40B4-BE49-F238E27FC236}">
                <a16:creationId xmlns:a16="http://schemas.microsoft.com/office/drawing/2014/main" xmlns="" id="{C81C7E04-A559-40CD-AFF3-84F0C0E0BEFD}"/>
              </a:ext>
            </a:extLst>
          </p:cNvPr>
          <p:cNvSpPr txBox="1"/>
          <p:nvPr/>
        </p:nvSpPr>
        <p:spPr>
          <a:xfrm>
            <a:off x="884258" y="1370239"/>
            <a:ext cx="10423477" cy="4339650"/>
          </a:xfrm>
          <a:prstGeom prst="rect">
            <a:avLst/>
          </a:prstGeom>
          <a:noFill/>
        </p:spPr>
        <p:txBody>
          <a:bodyPr wrap="square">
            <a:spAutoFit/>
          </a:bodyPr>
          <a:lstStyle/>
          <a:p>
            <a:pPr algn="l"/>
            <a:r>
              <a:rPr lang="en-US" b="1" i="0" u="none" strike="noStrike" baseline="0" dirty="0">
                <a:solidFill>
                  <a:srgbClr val="000000"/>
                </a:solidFill>
                <a:latin typeface="Times New Roman" panose="02020603050405020304" pitchFamily="18" charset="0"/>
                <a:cs typeface="Times New Roman" panose="02020603050405020304" pitchFamily="18" charset="0"/>
              </a:rPr>
              <a:t>There are certain principles of disaster management –</a:t>
            </a:r>
          </a:p>
          <a:p>
            <a:pPr algn="l"/>
            <a:endParaRPr lang="en-US" b="1" i="0" u="none" strike="noStrike" baseline="0" dirty="0">
              <a:solidFill>
                <a:srgbClr val="000000"/>
              </a:solidFill>
              <a:latin typeface="Times New Roman" panose="02020603050405020304" pitchFamily="18" charset="0"/>
              <a:cs typeface="Times New Roman" panose="02020603050405020304" pitchFamily="18" charset="0"/>
            </a:endParaRPr>
          </a:p>
          <a:p>
            <a:pPr marL="457200" indent="-4572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Principle of comprehensiveness </a:t>
            </a:r>
          </a:p>
          <a:p>
            <a:pPr marL="457200" indent="-4572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Principle of prevention and protection </a:t>
            </a:r>
          </a:p>
          <a:p>
            <a:pPr marL="457200" indent="-4572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Principle of shared responsibility </a:t>
            </a:r>
          </a:p>
          <a:p>
            <a:pPr marL="457200" indent="-4572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Principle of judicious use of available resources </a:t>
            </a:r>
          </a:p>
          <a:p>
            <a:pPr marL="457200" indent="-4572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Principle of collaboration and coordination </a:t>
            </a:r>
          </a:p>
          <a:p>
            <a:pPr marL="457200" indent="-4572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Principle of flexibility </a:t>
            </a:r>
          </a:p>
          <a:p>
            <a:pPr marL="457200" indent="-4572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Principle of practice of ethical standards </a:t>
            </a:r>
          </a:p>
          <a:p>
            <a:pPr marL="457200" indent="-4572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Principle of prioritization </a:t>
            </a:r>
          </a:p>
          <a:p>
            <a:pPr marL="457200" indent="-4572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Principle of risk-driven hazard identification </a:t>
            </a:r>
          </a:p>
          <a:p>
            <a:pPr marL="457200" indent="-4572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Principle of initiative </a:t>
            </a:r>
          </a:p>
          <a:p>
            <a:pPr marL="457200" indent="-4572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Principle of accountability </a:t>
            </a:r>
          </a:p>
          <a:p>
            <a:pPr marL="457200" indent="-4572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Principle of equity </a:t>
            </a:r>
          </a:p>
          <a:p>
            <a:pPr marL="457200" indent="-4572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Principle of subordination and individual interest to common interest </a:t>
            </a:r>
          </a:p>
          <a:p>
            <a:pPr marL="457200" indent="-4572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Principle of order and discipline </a:t>
            </a:r>
          </a:p>
          <a:p>
            <a:pPr marL="457200" indent="-457200" algn="l">
              <a:buFont typeface="+mj-lt"/>
              <a:buAutoNum type="arabicPeriod"/>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Principle of unity </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794597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Arimo"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Aims of Disaster Management</a:t>
            </a: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3" name="TextBox 2">
            <a:extLst>
              <a:ext uri="{FF2B5EF4-FFF2-40B4-BE49-F238E27FC236}">
                <a16:creationId xmlns:a16="http://schemas.microsoft.com/office/drawing/2014/main" xmlns="" id="{4676A080-006B-4D25-B79E-8A934B20DE4B}"/>
              </a:ext>
            </a:extLst>
          </p:cNvPr>
          <p:cNvSpPr txBox="1"/>
          <p:nvPr/>
        </p:nvSpPr>
        <p:spPr>
          <a:xfrm>
            <a:off x="571500" y="1456646"/>
            <a:ext cx="11469237" cy="3046988"/>
          </a:xfrm>
          <a:prstGeom prst="rect">
            <a:avLst/>
          </a:prstGeom>
          <a:noFill/>
        </p:spPr>
        <p:txBody>
          <a:bodyPr wrap="square">
            <a:spAutoFit/>
          </a:bodyPr>
          <a:lstStyle/>
          <a:p>
            <a:pPr algn="l"/>
            <a:r>
              <a:rPr lang="en-US" sz="1600" b="0" i="0" u="none" strike="noStrike" baseline="0" dirty="0">
                <a:solidFill>
                  <a:srgbClr val="000000"/>
                </a:solidFill>
                <a:latin typeface="Times New Roman" panose="02020603050405020304" pitchFamily="18" charset="0"/>
                <a:cs typeface="Times New Roman" panose="02020603050405020304" pitchFamily="18" charset="0"/>
              </a:rPr>
              <a:t>Disasters, as we know, disrupt the normal lives by causing havoc and destruction</a:t>
            </a:r>
          </a:p>
          <a:p>
            <a:pPr algn="l"/>
            <a:r>
              <a:rPr lang="en-US" sz="1600" b="0" i="0" u="none" strike="noStrike" baseline="0" dirty="0">
                <a:solidFill>
                  <a:srgbClr val="000000"/>
                </a:solidFill>
                <a:latin typeface="Times New Roman" panose="02020603050405020304" pitchFamily="18" charset="0"/>
                <a:cs typeface="Times New Roman" panose="02020603050405020304" pitchFamily="18" charset="0"/>
              </a:rPr>
              <a:t>The destruction that is caused in a few seconds takes years and decades to recompense.</a:t>
            </a:r>
          </a:p>
          <a:p>
            <a:pPr algn="l"/>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algn="l"/>
            <a:r>
              <a:rPr lang="en-US" sz="1600" b="0" i="0" u="none" strike="noStrike" baseline="0" dirty="0">
                <a:solidFill>
                  <a:srgbClr val="000000"/>
                </a:solidFill>
                <a:latin typeface="Times New Roman" panose="02020603050405020304" pitchFamily="18" charset="0"/>
                <a:cs typeface="Times New Roman" panose="02020603050405020304" pitchFamily="18" charset="0"/>
              </a:rPr>
              <a:t>The important aspect of disasters is that though they cannot be done away with</a:t>
            </a:r>
            <a:r>
              <a:rPr lang="en-US" sz="1600" dirty="0">
                <a:solidFill>
                  <a:srgbClr val="000000"/>
                </a:solidFill>
                <a:latin typeface="Times New Roman" panose="02020603050405020304" pitchFamily="18" charset="0"/>
                <a:cs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surely the extent of damage can be reduced considerably.</a:t>
            </a:r>
          </a:p>
          <a:p>
            <a:pPr algn="l"/>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algn="l"/>
            <a:r>
              <a:rPr lang="en-US" sz="1600" b="0" i="0" u="none" strike="noStrike" baseline="0" dirty="0">
                <a:solidFill>
                  <a:srgbClr val="000000"/>
                </a:solidFill>
                <a:latin typeface="Times New Roman" panose="02020603050405020304" pitchFamily="18" charset="0"/>
                <a:cs typeface="Times New Roman" panose="02020603050405020304" pitchFamily="18" charset="0"/>
              </a:rPr>
              <a:t>Thus, management of disasters becomes an important agenda for both individuals and nations.</a:t>
            </a:r>
          </a:p>
          <a:p>
            <a:pPr algn="l"/>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algn="l"/>
            <a:r>
              <a:rPr lang="en-US" sz="1600" b="0" i="0" u="none" strike="noStrike" baseline="0" dirty="0">
                <a:solidFill>
                  <a:srgbClr val="000000"/>
                </a:solidFill>
                <a:latin typeface="Times New Roman" panose="02020603050405020304" pitchFamily="18" charset="0"/>
                <a:cs typeface="Times New Roman" panose="02020603050405020304" pitchFamily="18" charset="0"/>
              </a:rPr>
              <a:t>Management of disaster is a pre-requisite, which incorporates the steps of mitigation,</a:t>
            </a:r>
          </a:p>
          <a:p>
            <a:pPr algn="l"/>
            <a:r>
              <a:rPr lang="en-US" sz="1600" b="0" i="0" u="none" strike="noStrike" baseline="0" dirty="0">
                <a:solidFill>
                  <a:srgbClr val="000000"/>
                </a:solidFill>
                <a:latin typeface="Times New Roman" panose="02020603050405020304" pitchFamily="18" charset="0"/>
                <a:cs typeface="Times New Roman" panose="02020603050405020304" pitchFamily="18" charset="0"/>
              </a:rPr>
              <a:t>preparedness, response and recovery activities.</a:t>
            </a:r>
          </a:p>
          <a:p>
            <a:pPr algn="l"/>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algn="l"/>
            <a:r>
              <a:rPr lang="en-US" sz="1600" b="0" i="0" u="none" strike="noStrike" baseline="0" dirty="0">
                <a:solidFill>
                  <a:srgbClr val="000000"/>
                </a:solidFill>
                <a:latin typeface="Times New Roman" panose="02020603050405020304" pitchFamily="18" charset="0"/>
                <a:cs typeface="Times New Roman" panose="02020603050405020304" pitchFamily="18" charset="0"/>
              </a:rPr>
              <a:t>The aim is to minimize the risk of disasters and to handle them when they do occur in an effective manner to limit and reduce the quantum of loss.</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946068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Arimo"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Aims of Disaster Management</a:t>
            </a: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2" name="TextBox 1">
            <a:extLst>
              <a:ext uri="{FF2B5EF4-FFF2-40B4-BE49-F238E27FC236}">
                <a16:creationId xmlns:a16="http://schemas.microsoft.com/office/drawing/2014/main" xmlns="" id="{71CF357E-4F5E-492F-9B35-4BCCC34ED658}"/>
              </a:ext>
            </a:extLst>
          </p:cNvPr>
          <p:cNvSpPr txBox="1"/>
          <p:nvPr/>
        </p:nvSpPr>
        <p:spPr>
          <a:xfrm>
            <a:off x="395786" y="1416120"/>
            <a:ext cx="11614244" cy="4770537"/>
          </a:xfrm>
          <a:prstGeom prst="rect">
            <a:avLst/>
          </a:prstGeom>
          <a:noFill/>
        </p:spPr>
        <p:txBody>
          <a:bodyPr wrap="square">
            <a:spAutoFit/>
          </a:bodyPr>
          <a:lstStyle/>
          <a:p>
            <a:pPr algn="l"/>
            <a:r>
              <a:rPr lang="en-US" sz="1600" b="0" i="0" u="none" strike="noStrike" baseline="0" dirty="0">
                <a:latin typeface="Times New Roman" panose="02020603050405020304" pitchFamily="18" charset="0"/>
                <a:cs typeface="Times New Roman" panose="02020603050405020304" pitchFamily="18" charset="0"/>
              </a:rPr>
              <a:t>The aims of disasters management are –</a:t>
            </a:r>
          </a:p>
          <a:p>
            <a:pPr algn="l"/>
            <a:endParaRPr lang="en-US" sz="1600" b="0"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1.  To </a:t>
            </a:r>
            <a:r>
              <a:rPr lang="en-US" sz="1600" b="1" i="0" u="none" strike="noStrike" baseline="0" dirty="0">
                <a:latin typeface="Times New Roman" panose="02020603050405020304" pitchFamily="18" charset="0"/>
                <a:cs typeface="Times New Roman" panose="02020603050405020304" pitchFamily="18" charset="0"/>
              </a:rPr>
              <a:t>reduce the impact </a:t>
            </a:r>
            <a:r>
              <a:rPr lang="en-US" sz="1600" b="0" i="0" u="none" strike="noStrike" baseline="0" dirty="0">
                <a:latin typeface="Times New Roman" panose="02020603050405020304" pitchFamily="18" charset="0"/>
                <a:cs typeface="Times New Roman" panose="02020603050405020304" pitchFamily="18" charset="0"/>
              </a:rPr>
              <a:t>of disasters and quantum of loss.</a:t>
            </a:r>
          </a:p>
          <a:p>
            <a:pPr algn="l"/>
            <a:endParaRPr lang="en-US" sz="1600" b="0"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2. To create environment where </a:t>
            </a:r>
            <a:r>
              <a:rPr lang="en-US" sz="1600" b="1" i="0" u="none" strike="noStrike" baseline="0" dirty="0">
                <a:latin typeface="Times New Roman" panose="02020603050405020304" pitchFamily="18" charset="0"/>
                <a:cs typeface="Times New Roman" panose="02020603050405020304" pitchFamily="18" charset="0"/>
              </a:rPr>
              <a:t>individuals and community work together </a:t>
            </a:r>
            <a:r>
              <a:rPr lang="en-US" sz="1600" b="0" i="0" u="none" strike="noStrike" baseline="0" dirty="0">
                <a:latin typeface="Times New Roman" panose="02020603050405020304" pitchFamily="18" charset="0"/>
                <a:cs typeface="Times New Roman" panose="02020603050405020304" pitchFamily="18" charset="0"/>
              </a:rPr>
              <a:t>in groups and are able to achieve selected aims effectively and efficiently.</a:t>
            </a:r>
          </a:p>
          <a:p>
            <a:pPr algn="l"/>
            <a:endParaRPr lang="en-US" sz="1600" b="0"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3. To </a:t>
            </a:r>
            <a:r>
              <a:rPr lang="en-US" sz="1600" b="1" i="0" u="none" strike="noStrike" baseline="0" dirty="0">
                <a:latin typeface="Times New Roman" panose="02020603050405020304" pitchFamily="18" charset="0"/>
                <a:cs typeface="Times New Roman" panose="02020603050405020304" pitchFamily="18" charset="0"/>
              </a:rPr>
              <a:t>develop important strategies</a:t>
            </a:r>
            <a:r>
              <a:rPr lang="en-US" sz="1600" b="0" i="0" u="none" strike="noStrike" baseline="0" dirty="0">
                <a:latin typeface="Times New Roman" panose="02020603050405020304" pitchFamily="18" charset="0"/>
                <a:cs typeface="Times New Roman" panose="02020603050405020304" pitchFamily="18" charset="0"/>
              </a:rPr>
              <a:t> to reduce and control the occurrence of disasters.</a:t>
            </a:r>
          </a:p>
          <a:p>
            <a:pPr algn="l"/>
            <a:endParaRPr lang="en-US" sz="1600" b="0"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4. To </a:t>
            </a:r>
            <a:r>
              <a:rPr lang="en-US" sz="1600" b="1" i="0" u="none" strike="noStrike" baseline="0" dirty="0">
                <a:latin typeface="Times New Roman" panose="02020603050405020304" pitchFamily="18" charset="0"/>
                <a:cs typeface="Times New Roman" panose="02020603050405020304" pitchFamily="18" charset="0"/>
              </a:rPr>
              <a:t>train individuals and community </a:t>
            </a:r>
            <a:r>
              <a:rPr lang="en-US" sz="1600" b="0" i="0" u="none" strike="noStrike" baseline="0" dirty="0">
                <a:latin typeface="Times New Roman" panose="02020603050405020304" pitchFamily="18" charset="0"/>
                <a:cs typeface="Times New Roman" panose="02020603050405020304" pitchFamily="18" charset="0"/>
              </a:rPr>
              <a:t>to remain prepared for sudden disasters.</a:t>
            </a:r>
          </a:p>
          <a:p>
            <a:pPr algn="l"/>
            <a:endParaRPr lang="en-US" sz="1600" b="0"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5. To </a:t>
            </a:r>
            <a:r>
              <a:rPr lang="en-US" sz="1600" b="1" i="0" u="none" strike="noStrike" baseline="0" dirty="0">
                <a:latin typeface="Times New Roman" panose="02020603050405020304" pitchFamily="18" charset="0"/>
                <a:cs typeface="Times New Roman" panose="02020603050405020304" pitchFamily="18" charset="0"/>
              </a:rPr>
              <a:t>organize recovery and rescue mechanism</a:t>
            </a:r>
            <a:r>
              <a:rPr lang="en-US" sz="1600" b="0" i="0" u="none" strike="noStrike" baseline="0" dirty="0">
                <a:latin typeface="Times New Roman" panose="02020603050405020304" pitchFamily="18" charset="0"/>
                <a:cs typeface="Times New Roman" panose="02020603050405020304" pitchFamily="18" charset="0"/>
              </a:rPr>
              <a:t>. To trigger the affected region’s and community’ emergency resources for quick response.</a:t>
            </a:r>
          </a:p>
          <a:p>
            <a:pPr algn="l"/>
            <a:endParaRPr lang="en-US" sz="1600" b="0"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7. To </a:t>
            </a:r>
            <a:r>
              <a:rPr lang="en-US" sz="1600" b="1" i="0" u="none" strike="noStrike" baseline="0" dirty="0">
                <a:latin typeface="Times New Roman" panose="02020603050405020304" pitchFamily="18" charset="0"/>
                <a:cs typeface="Times New Roman" panose="02020603050405020304" pitchFamily="18" charset="0"/>
              </a:rPr>
              <a:t>coordinate and communicate</a:t>
            </a:r>
            <a:r>
              <a:rPr lang="en-US" sz="1600" b="0" i="0" u="none" strike="noStrike" baseline="0" dirty="0">
                <a:latin typeface="Times New Roman" panose="02020603050405020304" pitchFamily="18" charset="0"/>
                <a:cs typeface="Times New Roman" panose="02020603050405020304" pitchFamily="18" charset="0"/>
              </a:rPr>
              <a:t> for proper management of resources, namely, man, material and economic resources available for the purpose of disaster response and recovery.</a:t>
            </a:r>
          </a:p>
          <a:p>
            <a:pPr algn="l"/>
            <a:endParaRPr lang="en-US" sz="1600" b="0"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8. To </a:t>
            </a:r>
            <a:r>
              <a:rPr lang="en-US" sz="1600" b="1" i="0" u="none" strike="noStrike" baseline="0" dirty="0">
                <a:latin typeface="Times New Roman" panose="02020603050405020304" pitchFamily="18" charset="0"/>
                <a:cs typeface="Times New Roman" panose="02020603050405020304" pitchFamily="18" charset="0"/>
              </a:rPr>
              <a:t>foster team spirit</a:t>
            </a:r>
            <a:r>
              <a:rPr lang="en-US" sz="1600" b="0" i="0" u="none" strike="noStrike" baseline="0" dirty="0">
                <a:latin typeface="Times New Roman" panose="02020603050405020304" pitchFamily="18" charset="0"/>
                <a:cs typeface="Times New Roman" panose="02020603050405020304" pitchFamily="18" charset="0"/>
              </a:rPr>
              <a:t>, where persons rise above their self to help the victims of disasters in whatever way they can.</a:t>
            </a:r>
          </a:p>
          <a:p>
            <a:pPr algn="l"/>
            <a:endParaRPr lang="en-US" sz="1600" b="0" i="0" u="none" strike="noStrike" baseline="0" dirty="0">
              <a:latin typeface="Times New Roman" panose="02020603050405020304" pitchFamily="18" charset="0"/>
              <a:cs typeface="Times New Roman" panose="02020603050405020304" pitchFamily="18" charset="0"/>
            </a:endParaRPr>
          </a:p>
          <a:p>
            <a:pPr algn="l"/>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902161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Arimo"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Aims of Disaster Management</a:t>
            </a: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3" name="TextBox 2">
            <a:extLst>
              <a:ext uri="{FF2B5EF4-FFF2-40B4-BE49-F238E27FC236}">
                <a16:creationId xmlns:a16="http://schemas.microsoft.com/office/drawing/2014/main" xmlns="" id="{D03E455E-0267-4486-BE5D-50E256DA2227}"/>
              </a:ext>
            </a:extLst>
          </p:cNvPr>
          <p:cNvSpPr txBox="1"/>
          <p:nvPr/>
        </p:nvSpPr>
        <p:spPr>
          <a:xfrm>
            <a:off x="535674" y="1413063"/>
            <a:ext cx="11260539" cy="4031873"/>
          </a:xfrm>
          <a:prstGeom prst="rect">
            <a:avLst/>
          </a:prstGeom>
          <a:noFill/>
        </p:spPr>
        <p:txBody>
          <a:bodyPr wrap="square">
            <a:spAutoFit/>
          </a:bodyPr>
          <a:lstStyle/>
          <a:p>
            <a:pPr algn="l"/>
            <a:r>
              <a:rPr lang="en-US" sz="1600" b="0" i="0" u="none" strike="noStrike" baseline="0" dirty="0">
                <a:latin typeface="Times New Roman" panose="02020603050405020304" pitchFamily="18" charset="0"/>
                <a:cs typeface="Times New Roman" panose="02020603050405020304" pitchFamily="18" charset="0"/>
              </a:rPr>
              <a:t>9. To </a:t>
            </a:r>
            <a:r>
              <a:rPr lang="en-US" sz="1600" b="1" i="0" u="none" strike="noStrike" baseline="0" dirty="0">
                <a:latin typeface="Times New Roman" panose="02020603050405020304" pitchFamily="18" charset="0"/>
                <a:cs typeface="Times New Roman" panose="02020603050405020304" pitchFamily="18" charset="0"/>
              </a:rPr>
              <a:t>generate resources</a:t>
            </a:r>
            <a:r>
              <a:rPr lang="en-US" sz="1600" b="0" i="0" u="none" strike="noStrike" baseline="0" dirty="0">
                <a:latin typeface="Times New Roman" panose="02020603050405020304" pitchFamily="18" charset="0"/>
                <a:cs typeface="Times New Roman" panose="02020603050405020304" pitchFamily="18" charset="0"/>
              </a:rPr>
              <a:t> necessary for rescue, recovery and post-recovery work.</a:t>
            </a:r>
          </a:p>
          <a:p>
            <a:pPr algn="l"/>
            <a:endParaRPr lang="en-US" sz="1600" b="0"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10. To elicit </a:t>
            </a:r>
            <a:r>
              <a:rPr lang="en-US" sz="1600" b="1" i="0" u="none" strike="noStrike" baseline="0" dirty="0">
                <a:latin typeface="Times New Roman" panose="02020603050405020304" pitchFamily="18" charset="0"/>
                <a:cs typeface="Times New Roman" panose="02020603050405020304" pitchFamily="18" charset="0"/>
              </a:rPr>
              <a:t>action for management</a:t>
            </a:r>
            <a:r>
              <a:rPr lang="en-US" sz="1600" b="0" i="0" u="none" strike="noStrike" baseline="0" dirty="0">
                <a:latin typeface="Times New Roman" panose="02020603050405020304" pitchFamily="18" charset="0"/>
                <a:cs typeface="Times New Roman" panose="02020603050405020304" pitchFamily="18" charset="0"/>
              </a:rPr>
              <a:t> of disaster in a time-bound manner.</a:t>
            </a:r>
          </a:p>
          <a:p>
            <a:pPr algn="l"/>
            <a:endParaRPr lang="en-US" sz="1600" b="0"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11. To </a:t>
            </a:r>
            <a:r>
              <a:rPr lang="en-US" sz="1600" b="1" i="0" u="none" strike="noStrike" baseline="0" dirty="0">
                <a:latin typeface="Times New Roman" panose="02020603050405020304" pitchFamily="18" charset="0"/>
                <a:cs typeface="Times New Roman" panose="02020603050405020304" pitchFamily="18" charset="0"/>
              </a:rPr>
              <a:t>facilitate the non –governmental and governmental machinery </a:t>
            </a:r>
            <a:r>
              <a:rPr lang="en-US" sz="1600" b="0" i="0" u="none" strike="noStrike" baseline="0" dirty="0">
                <a:latin typeface="Times New Roman" panose="02020603050405020304" pitchFamily="18" charset="0"/>
                <a:cs typeface="Times New Roman" panose="02020603050405020304" pitchFamily="18" charset="0"/>
              </a:rPr>
              <a:t>to work in tandem for</a:t>
            </a:r>
          </a:p>
          <a:p>
            <a:pPr algn="l"/>
            <a:r>
              <a:rPr lang="en-US" sz="1600" b="0" i="0" u="none" strike="noStrike" baseline="0" dirty="0">
                <a:latin typeface="Times New Roman" panose="02020603050405020304" pitchFamily="18" charset="0"/>
                <a:cs typeface="Times New Roman" panose="02020603050405020304" pitchFamily="18" charset="0"/>
              </a:rPr>
              <a:t>disaster management.</a:t>
            </a:r>
          </a:p>
          <a:p>
            <a:pPr algn="l"/>
            <a:endParaRPr lang="en-US" sz="1600" b="0"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12. To </a:t>
            </a:r>
            <a:r>
              <a:rPr lang="en-US" sz="1600" b="1" i="0" u="none" strike="noStrike" baseline="0" dirty="0">
                <a:latin typeface="Times New Roman" panose="02020603050405020304" pitchFamily="18" charset="0"/>
                <a:cs typeface="Times New Roman" panose="02020603050405020304" pitchFamily="18" charset="0"/>
              </a:rPr>
              <a:t>commit resources for disaster mitigation, preparedness, rescue and recovery.</a:t>
            </a:r>
          </a:p>
          <a:p>
            <a:pPr algn="l"/>
            <a:endParaRPr lang="en-US" sz="1600" b="1"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13. To draw the attention of </a:t>
            </a:r>
            <a:r>
              <a:rPr lang="en-US" sz="1600" b="1" i="0" u="none" strike="noStrike" baseline="0" dirty="0">
                <a:latin typeface="Times New Roman" panose="02020603050405020304" pitchFamily="18" charset="0"/>
                <a:cs typeface="Times New Roman" panose="02020603050405020304" pitchFamily="18" charset="0"/>
              </a:rPr>
              <a:t>national and international agencies </a:t>
            </a:r>
            <a:r>
              <a:rPr lang="en-US" sz="1600" b="0" i="0" u="none" strike="noStrike" baseline="0" dirty="0">
                <a:latin typeface="Times New Roman" panose="02020603050405020304" pitchFamily="18" charset="0"/>
                <a:cs typeface="Times New Roman" panose="02020603050405020304" pitchFamily="18" charset="0"/>
              </a:rPr>
              <a:t>for disaster relief.</a:t>
            </a:r>
          </a:p>
          <a:p>
            <a:pPr algn="l"/>
            <a:endParaRPr lang="en-US" sz="1600" b="0"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14. To </a:t>
            </a:r>
            <a:r>
              <a:rPr lang="en-US" sz="1600" b="1" i="0" u="none" strike="noStrike" baseline="0" dirty="0">
                <a:latin typeface="Times New Roman" panose="02020603050405020304" pitchFamily="18" charset="0"/>
                <a:cs typeface="Times New Roman" panose="02020603050405020304" pitchFamily="18" charset="0"/>
              </a:rPr>
              <a:t>formulate policies</a:t>
            </a:r>
            <a:r>
              <a:rPr lang="en-US" sz="1600" b="0" i="0" u="none" strike="noStrike" baseline="0" dirty="0">
                <a:latin typeface="Times New Roman" panose="02020603050405020304" pitchFamily="18" charset="0"/>
                <a:cs typeface="Times New Roman" panose="02020603050405020304" pitchFamily="18" charset="0"/>
              </a:rPr>
              <a:t> for curbing the menace called disaster before its onset.</a:t>
            </a:r>
          </a:p>
          <a:p>
            <a:pPr algn="l"/>
            <a:endParaRPr lang="en-US" sz="1600" b="0"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15. To </a:t>
            </a:r>
            <a:r>
              <a:rPr lang="en-US" sz="1600" b="1" i="0" u="none" strike="noStrike" baseline="0" dirty="0">
                <a:latin typeface="Times New Roman" panose="02020603050405020304" pitchFamily="18" charset="0"/>
                <a:cs typeface="Times New Roman" panose="02020603050405020304" pitchFamily="18" charset="0"/>
              </a:rPr>
              <a:t>develop a systematic approach </a:t>
            </a:r>
            <a:r>
              <a:rPr lang="en-US" sz="1600" b="0" i="0" u="none" strike="noStrike" baseline="0" dirty="0">
                <a:latin typeface="Times New Roman" panose="02020603050405020304" pitchFamily="18" charset="0"/>
                <a:cs typeface="Times New Roman" panose="02020603050405020304" pitchFamily="18" charset="0"/>
              </a:rPr>
              <a:t>to management of disasters.</a:t>
            </a:r>
          </a:p>
          <a:p>
            <a:pPr algn="l"/>
            <a:endParaRPr lang="en-US" sz="1600" b="0" i="0" u="none" strike="noStrike" baseline="0" dirty="0">
              <a:latin typeface="Times New Roman" panose="02020603050405020304" pitchFamily="18" charset="0"/>
              <a:cs typeface="Times New Roman" panose="02020603050405020304" pitchFamily="18" charset="0"/>
            </a:endParaRPr>
          </a:p>
          <a:p>
            <a:pPr algn="l"/>
            <a:r>
              <a:rPr lang="en-US" sz="1600" b="0" i="0" u="none" strike="noStrike" baseline="0" dirty="0">
                <a:latin typeface="Times New Roman" panose="02020603050405020304" pitchFamily="18" charset="0"/>
                <a:cs typeface="Times New Roman" panose="02020603050405020304" pitchFamily="18" charset="0"/>
              </a:rPr>
              <a:t>16. To foster </a:t>
            </a:r>
            <a:r>
              <a:rPr lang="en-US" sz="1600" b="1" i="0" u="none" strike="noStrike" baseline="0" dirty="0">
                <a:latin typeface="Times New Roman" panose="02020603050405020304" pitchFamily="18" charset="0"/>
                <a:cs typeface="Times New Roman" panose="02020603050405020304" pitchFamily="18" charset="0"/>
              </a:rPr>
              <a:t>local resilience</a:t>
            </a:r>
            <a:r>
              <a:rPr lang="en-US" sz="1600" b="0" i="0" u="none" strike="noStrike" baseline="0" dirty="0">
                <a:latin typeface="Times New Roman" panose="02020603050405020304" pitchFamily="18" charset="0"/>
                <a:cs typeface="Times New Roman" panose="02020603050405020304" pitchFamily="18" charset="0"/>
              </a:rPr>
              <a:t> to disasters by adopting a consensus-building approach in consultation with the </a:t>
            </a:r>
            <a:r>
              <a:rPr lang="en-US" sz="1600" b="1" i="0" u="none" strike="noStrike" baseline="0" dirty="0">
                <a:latin typeface="Times New Roman" panose="02020603050405020304" pitchFamily="18" charset="0"/>
                <a:cs typeface="Times New Roman" panose="02020603050405020304" pitchFamily="18" charset="0"/>
              </a:rPr>
              <a:t>local community</a:t>
            </a:r>
            <a:r>
              <a:rPr lang="en-US" sz="1600" b="0" i="0" u="none" strike="noStrike" baseline="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55682207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Arimo"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Nature, Scope and Management Process</a:t>
            </a: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2" name="TextBox 1">
            <a:extLst>
              <a:ext uri="{FF2B5EF4-FFF2-40B4-BE49-F238E27FC236}">
                <a16:creationId xmlns:a16="http://schemas.microsoft.com/office/drawing/2014/main" xmlns="" id="{42EC50DF-553B-4C39-8F12-CABE8FB1F55E}"/>
              </a:ext>
            </a:extLst>
          </p:cNvPr>
          <p:cNvSpPr txBox="1"/>
          <p:nvPr/>
        </p:nvSpPr>
        <p:spPr>
          <a:xfrm>
            <a:off x="435588" y="1603670"/>
            <a:ext cx="11320818" cy="4278094"/>
          </a:xfrm>
          <a:prstGeom prst="rect">
            <a:avLst/>
          </a:prstGeom>
          <a:noFill/>
        </p:spPr>
        <p:txBody>
          <a:bodyPr wrap="square">
            <a:spAutoFit/>
          </a:bodyPr>
          <a:lstStyle/>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It is true that given the nature of our existence, we are all living in a risk-prone hazardous zone and any disaster can strike at any time.</a:t>
            </a:r>
          </a:p>
          <a:p>
            <a:pPr marL="342900" indent="-342900" algn="l">
              <a:buFont typeface="Arial" panose="020B0604020202020204" pitchFamily="34" charset="0"/>
              <a:buChar char="•"/>
            </a:pPr>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If we plan ahead and are prepared, these disasters can be managed to a great extent and the damage that these disasters can cause can be reduced substantially.</a:t>
            </a:r>
          </a:p>
          <a:p>
            <a:pPr marL="342900" indent="-342900" algn="l">
              <a:buFont typeface="Arial" panose="020B0604020202020204" pitchFamily="34" charset="0"/>
              <a:buChar char="•"/>
            </a:pPr>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The problem with Disaster management process is –</a:t>
            </a:r>
          </a:p>
          <a:p>
            <a:pPr marL="342900" indent="-342900" algn="l">
              <a:buFont typeface="Wingdings" panose="05000000000000000000" pitchFamily="2" charset="2"/>
              <a:buChar char="ü"/>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Mismanagement of Resources</a:t>
            </a:r>
          </a:p>
          <a:p>
            <a:pPr marL="342900" indent="-342900" algn="l">
              <a:buFont typeface="Wingdings" panose="05000000000000000000" pitchFamily="2" charset="2"/>
              <a:buChar char="ü"/>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Underestimation of impact of Disaster</a:t>
            </a:r>
          </a:p>
          <a:p>
            <a:pPr marL="342900" indent="-342900" algn="l">
              <a:buFont typeface="Arial" panose="020B0604020202020204" pitchFamily="34" charset="0"/>
              <a:buChar char="•"/>
            </a:pPr>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A holistic approach towards disaster management is warranted.</a:t>
            </a:r>
          </a:p>
          <a:p>
            <a:pPr marL="342900" indent="-342900" algn="l">
              <a:buFont typeface="Arial" panose="020B0604020202020204" pitchFamily="34" charset="0"/>
              <a:buChar char="•"/>
            </a:pPr>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Management is about accomplishing goals by optimum and judicious utilization of resources.</a:t>
            </a:r>
          </a:p>
          <a:p>
            <a:pPr marL="342900" indent="-342900" algn="l">
              <a:buFont typeface="Arial" panose="020B0604020202020204" pitchFamily="34" charset="0"/>
              <a:buChar char="•"/>
            </a:pPr>
            <a:endParaRPr lang="en-US" sz="1600" dirty="0">
              <a:solidFill>
                <a:srgbClr val="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Setting up goals and ascertaining responsibility of utilization of both human and material resources is required.</a:t>
            </a:r>
          </a:p>
          <a:p>
            <a:pPr marL="342900" indent="-342900" algn="l">
              <a:buFont typeface="Arial" panose="020B0604020202020204" pitchFamily="34" charset="0"/>
              <a:buChar char="•"/>
            </a:pPr>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Management is indispensable to any of the disaster irrespective of the size or nature of events.</a:t>
            </a:r>
          </a:p>
        </p:txBody>
      </p:sp>
    </p:spTree>
    <p:extLst>
      <p:ext uri="{BB962C8B-B14F-4D97-AF65-F5344CB8AC3E}">
        <p14:creationId xmlns:p14="http://schemas.microsoft.com/office/powerpoint/2010/main" val="234094931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Arimo"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Nature, Scope and Management Process</a:t>
            </a: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3" name="TextBox 2">
            <a:extLst>
              <a:ext uri="{FF2B5EF4-FFF2-40B4-BE49-F238E27FC236}">
                <a16:creationId xmlns:a16="http://schemas.microsoft.com/office/drawing/2014/main" xmlns="" id="{12B2406C-2611-4541-8F21-8B73995280C6}"/>
              </a:ext>
            </a:extLst>
          </p:cNvPr>
          <p:cNvSpPr txBox="1"/>
          <p:nvPr/>
        </p:nvSpPr>
        <p:spPr>
          <a:xfrm>
            <a:off x="374173" y="1490766"/>
            <a:ext cx="11443648" cy="4524315"/>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Disaster Management should focus on optimal utilization of available resources for reducing or limiting the impact of disasters.</a:t>
            </a:r>
          </a:p>
          <a:p>
            <a:pPr marR="0" lvl="0" algn="l" defTabSz="914400" rtl="0" eaLnBrk="1" fontAlgn="auto" latinLnBrk="0" hangingPunct="1">
              <a:lnSpc>
                <a:spcPct val="100000"/>
              </a:lnSpc>
              <a:spcBef>
                <a:spcPts val="0"/>
              </a:spcBef>
              <a:spcAft>
                <a:spcPts val="0"/>
              </a:spcAft>
              <a:buClrTx/>
              <a:buSzTx/>
              <a:tabLst/>
              <a:defRPr/>
            </a:pPr>
            <a:endPar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Disaster Management by nature is both an art and a skill.</a:t>
            </a:r>
          </a:p>
          <a:p>
            <a:pPr marR="0" lvl="0" algn="l" defTabSz="914400" rtl="0" eaLnBrk="1" fontAlgn="auto" latinLnBrk="0" hangingPunct="1">
              <a:lnSpc>
                <a:spcPct val="100000"/>
              </a:lnSpc>
              <a:spcBef>
                <a:spcPts val="0"/>
              </a:spcBef>
              <a:spcAft>
                <a:spcPts val="0"/>
              </a:spcAft>
              <a:buClrTx/>
              <a:buSzTx/>
              <a:tabLst/>
              <a:defRPr/>
            </a:pP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 skill in conducting any human activity.</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Art is application of knowledge; an artist attains perfection through practice;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Disasters are situations which generally trigger</a:t>
            </a:r>
            <a:r>
              <a:rPr lang="en-US" sz="1600" dirty="0">
                <a:solidFill>
                  <a:prstClr val="black"/>
                </a:solidFill>
                <a:latin typeface="Times New Roman" panose="02020603050405020304" pitchFamily="18" charset="0"/>
                <a:cs typeface="Times New Roman" panose="02020603050405020304" pitchFamily="18" charset="0"/>
              </a:rPr>
              <a:t> </a:t>
            </a: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 terror alarm and people are unable to respond as they get panicky.</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With practice and exposure, this skill can be developed.</a:t>
            </a:r>
          </a:p>
          <a:p>
            <a:pPr marR="0" lvl="0" algn="l" defTabSz="914400" rtl="0" eaLnBrk="1" fontAlgn="auto" latinLnBrk="0" hangingPunct="1">
              <a:lnSpc>
                <a:spcPct val="100000"/>
              </a:lnSpc>
              <a:spcBef>
                <a:spcPts val="0"/>
              </a:spcBef>
              <a:spcAft>
                <a:spcPts val="0"/>
              </a:spcAft>
              <a:buClrTx/>
              <a:buSzTx/>
              <a:tabLst/>
              <a:defRPr/>
            </a:pP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There is involvement of both science and art in management of disasters.</a:t>
            </a:r>
          </a:p>
          <a:p>
            <a:pPr marR="0" lvl="0" algn="l" defTabSz="914400" rtl="0" eaLnBrk="1" fontAlgn="auto" latinLnBrk="0" hangingPunct="1">
              <a:lnSpc>
                <a:spcPct val="100000"/>
              </a:lnSpc>
              <a:spcBef>
                <a:spcPts val="0"/>
              </a:spcBef>
              <a:spcAft>
                <a:spcPts val="0"/>
              </a:spcAft>
              <a:buClrTx/>
              <a:buSzTx/>
              <a:tabLst/>
              <a:defRPr/>
            </a:pPr>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Science takes care of well-laid principles and how they are implemented is dependent on the skill of individuals, which inherently an art.</a:t>
            </a:r>
          </a:p>
          <a:p>
            <a:pPr algn="l"/>
            <a:endParaRPr lang="en-US" sz="1600" dirty="0">
              <a:solidFill>
                <a:srgbClr val="000000"/>
              </a:solidFill>
              <a:latin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546300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Arimo"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Nature, Scope and Management Process</a:t>
            </a: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sp>
        <p:nvSpPr>
          <p:cNvPr id="2" name="TextBox 1">
            <a:extLst>
              <a:ext uri="{FF2B5EF4-FFF2-40B4-BE49-F238E27FC236}">
                <a16:creationId xmlns:a16="http://schemas.microsoft.com/office/drawing/2014/main" xmlns="" id="{D110FC93-AFA2-4B87-8837-73E512FB669E}"/>
              </a:ext>
            </a:extLst>
          </p:cNvPr>
          <p:cNvSpPr txBox="1"/>
          <p:nvPr/>
        </p:nvSpPr>
        <p:spPr>
          <a:xfrm>
            <a:off x="457200" y="1302481"/>
            <a:ext cx="11443648" cy="2800767"/>
          </a:xfrm>
          <a:prstGeom prst="rect">
            <a:avLst/>
          </a:prstGeom>
          <a:noFill/>
        </p:spPr>
        <p:txBody>
          <a:bodyPr wrap="square">
            <a:spAutoFit/>
          </a:bodyPr>
          <a:lstStyle/>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Disaster Management seeks to replace explanations with a systematic study, with the aim to explain, predict and control disaster.</a:t>
            </a:r>
          </a:p>
          <a:p>
            <a:pPr marL="342900" indent="-342900" algn="l">
              <a:buFont typeface="Arial" panose="020B0604020202020204" pitchFamily="34" charset="0"/>
              <a:buChar char="•"/>
            </a:pPr>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Scope of Disaster management is large as it covers the entire gamut of stakeholders, from individuals to communities, regions and nations.</a:t>
            </a:r>
          </a:p>
          <a:p>
            <a:pPr algn="l"/>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cs typeface="Times New Roman" panose="02020603050405020304" pitchFamily="18" charset="0"/>
              </a:rPr>
              <a:t>The process of disaster management covers all actions that are taken to reduce the losses from disasters.</a:t>
            </a:r>
          </a:p>
          <a:p>
            <a:pPr marL="342900" indent="-342900" algn="l">
              <a:buFont typeface="Arial" panose="020B0604020202020204" pitchFamily="34" charset="0"/>
              <a:buChar char="•"/>
            </a:pPr>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sz="1600" b="1" i="0" u="none" strike="noStrike" baseline="0" dirty="0">
                <a:solidFill>
                  <a:srgbClr val="000000"/>
                </a:solidFill>
                <a:latin typeface="Times New Roman" panose="02020603050405020304" pitchFamily="18" charset="0"/>
                <a:cs typeface="Times New Roman" panose="02020603050405020304" pitchFamily="18" charset="0"/>
              </a:rPr>
              <a:t>According to IFRC (International Federation of Red Cross and Red Crescent Societies), disaster management is can be defined as the organization and management of resources and responsibilities for dealing with al humanitarian aspects of emergencies, in particular preparedness, response and recovery in order to lessen the impact of disasters.</a:t>
            </a:r>
            <a:endParaRPr kumimoji="0" lang="en-US" sz="16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073713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p:cNvSpPr txBox="1">
            <a:spLocks noChangeArrowheads="1"/>
          </p:cNvSpPr>
          <p:nvPr/>
        </p:nvSpPr>
        <p:spPr bwMode="auto">
          <a:xfrm>
            <a:off x="571500" y="214313"/>
            <a:ext cx="10763251" cy="646112"/>
          </a:xfrm>
          <a:prstGeom prst="rect">
            <a:avLst/>
          </a:prstGeom>
          <a:noFill/>
          <a:ln w="9525">
            <a:noFill/>
            <a:miter lim="800000"/>
            <a:headEnd/>
            <a:tailEnd/>
          </a:ln>
        </p:spPr>
        <p:txBody>
          <a:bodyPr>
            <a:spAutoFit/>
          </a:bodyPr>
          <a:lstStyle/>
          <a:p>
            <a:pPr algn="ctr"/>
            <a:endParaRPr lang="en-US" sz="3600" dirty="0">
              <a:ea typeface="Arimo" charset="0"/>
              <a:cs typeface="Arimo" charset="0"/>
            </a:endParaRPr>
          </a:p>
        </p:txBody>
      </p:sp>
      <p:sp>
        <p:nvSpPr>
          <p:cNvPr id="7" name="Title 1"/>
          <p:cNvSpPr txBox="1">
            <a:spLocks noChangeArrowheads="1"/>
          </p:cNvSpPr>
          <p:nvPr/>
        </p:nvSpPr>
        <p:spPr>
          <a:xfrm>
            <a:off x="1" y="-15070"/>
            <a:ext cx="12191999" cy="1104878"/>
          </a:xfrm>
          <a:prstGeom prst="rect">
            <a:avLst/>
          </a:prstGeom>
          <a:solidFill>
            <a:srgbClr val="C00000"/>
          </a:solidFill>
        </p:spPr>
        <p:txBody>
          <a:bodyPr/>
          <a:lstStyle/>
          <a:p>
            <a:pPr algn="ctr"/>
            <a:r>
              <a:rPr lang="en-US" sz="3200" b="1" i="0" u="sng" strike="noStrike" baseline="0" dirty="0">
                <a:solidFill>
                  <a:schemeClr val="bg1"/>
                </a:solidFill>
                <a:latin typeface="Times New Roman" panose="02020603050405020304" pitchFamily="18" charset="0"/>
                <a:cs typeface="Times New Roman" panose="02020603050405020304" pitchFamily="18" charset="0"/>
              </a:rPr>
              <a:t>Nature, Scope and Management Process</a:t>
            </a:r>
          </a:p>
        </p:txBody>
      </p:sp>
      <p:sp>
        <p:nvSpPr>
          <p:cNvPr id="17" name="Title 1"/>
          <p:cNvSpPr txBox="1">
            <a:spLocks noChangeArrowheads="1"/>
          </p:cNvSpPr>
          <p:nvPr/>
        </p:nvSpPr>
        <p:spPr>
          <a:xfrm>
            <a:off x="-1" y="6416040"/>
            <a:ext cx="12191997" cy="441960"/>
          </a:xfrm>
          <a:prstGeom prst="rect">
            <a:avLst/>
          </a:prstGeom>
          <a:solidFill>
            <a:srgbClr val="C00000"/>
          </a:solidFill>
        </p:spPr>
        <p:txBody>
          <a:bodyPr/>
          <a:lstStyle/>
          <a:p>
            <a:pPr>
              <a:lnSpc>
                <a:spcPct val="90000"/>
              </a:lnSpc>
              <a:spcBef>
                <a:spcPct val="0"/>
              </a:spcBef>
              <a:defRPr/>
            </a:pPr>
            <a:r>
              <a:rPr kumimoji="0" lang="en-IN" altLang="zh-CN" sz="2400" b="1" i="0" u="none" strike="noStrike" kern="1200" cap="none" spc="0" normalizeH="0" baseline="0" noProof="0" dirty="0">
                <a:ln>
                  <a:noFill/>
                </a:ln>
                <a:solidFill>
                  <a:schemeClr val="bg1"/>
                </a:solidFill>
                <a:effectLst/>
                <a:uLnTx/>
                <a:uFillTx/>
                <a:latin typeface="Tinos"/>
                <a:ea typeface="+mj-ea"/>
                <a:cs typeface="+mj-cs"/>
              </a:rPr>
              <a:t>					     		</a:t>
            </a:r>
            <a:endParaRPr lang="zh-CN" altLang="en-US" sz="2400" b="1" dirty="0">
              <a:solidFill>
                <a:schemeClr val="bg1"/>
              </a:solidFill>
              <a:latin typeface="Tinos"/>
            </a:endParaRPr>
          </a:p>
          <a:p>
            <a:pPr lvl="0">
              <a:lnSpc>
                <a:spcPct val="90000"/>
              </a:lnSpc>
              <a:spcBef>
                <a:spcPct val="0"/>
              </a:spcBef>
              <a:defRPr/>
            </a:pPr>
            <a:endParaRPr kumimoji="0" lang="en-IN" altLang="zh-CN" sz="2400" b="1" i="0" u="none" strike="noStrike" kern="1200" cap="none" spc="0" normalizeH="0" baseline="0" noProof="0" dirty="0">
              <a:ln>
                <a:noFill/>
              </a:ln>
              <a:solidFill>
                <a:schemeClr val="bg1"/>
              </a:solidFill>
              <a:effectLst/>
              <a:uLnTx/>
              <a:uFillTx/>
              <a:latin typeface="Tinos"/>
              <a:ea typeface="+mj-ea"/>
              <a:cs typeface="+mj-cs"/>
            </a:endParaRPr>
          </a:p>
        </p:txBody>
      </p:sp>
      <p:pic>
        <p:nvPicPr>
          <p:cNvPr id="2" name="Picture 1">
            <a:extLst>
              <a:ext uri="{FF2B5EF4-FFF2-40B4-BE49-F238E27FC236}">
                <a16:creationId xmlns:a16="http://schemas.microsoft.com/office/drawing/2014/main" xmlns="" id="{64C543B7-142D-4368-B8D4-78D679CCA44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74552" y="1319191"/>
            <a:ext cx="8557146" cy="4858718"/>
          </a:xfrm>
          <a:prstGeom prst="rect">
            <a:avLst/>
          </a:prstGeom>
        </p:spPr>
      </p:pic>
    </p:spTree>
    <p:extLst>
      <p:ext uri="{BB962C8B-B14F-4D97-AF65-F5344CB8AC3E}">
        <p14:creationId xmlns:p14="http://schemas.microsoft.com/office/powerpoint/2010/main" val="3126036504"/>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{0AF5710B-C9BE-D049-99F6-EA598E797940}tf10001119</Template>
  <TotalTime>4304</TotalTime>
  <Words>1319</Words>
  <Application>Microsoft Office PowerPoint</Application>
  <PresentationFormat>Widescreen</PresentationFormat>
  <Paragraphs>193</Paragraphs>
  <Slides>13</Slides>
  <Notes>13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Arial</vt:lpstr>
      <vt:lpstr>Arimo</vt:lpstr>
      <vt:lpstr>Calibri</vt:lpstr>
      <vt:lpstr>Calibri Light</vt:lpstr>
      <vt:lpstr>Times New Roman</vt:lpstr>
      <vt:lpstr>Tinos</vt:lpstr>
      <vt:lpstr>Wingdings</vt:lpstr>
      <vt:lpstr>等线</vt:lpstr>
      <vt:lpstr>等线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VIJAY RAMALINGAM</dc:creator>
  <cp:lastModifiedBy>USER</cp:lastModifiedBy>
  <cp:revision>218</cp:revision>
  <dcterms:created xsi:type="dcterms:W3CDTF">2020-05-05T09:43:45Z</dcterms:created>
  <dcterms:modified xsi:type="dcterms:W3CDTF">2022-09-07T07:19:18Z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346792</vt:lpwstr>
  </property>
  <property fmtid="{D5CDD505-2E9C-101B-9397-08002B2CF9AE}" pid="3" name="NXPowerLiteSettings">
    <vt:lpwstr>C7000400038000</vt:lpwstr>
  </property>
  <property fmtid="{D5CDD505-2E9C-101B-9397-08002B2CF9AE}" pid="4" name="NXPowerLiteVersion">
    <vt:lpwstr>S9.0.1</vt:lpwstr>
  </property>
</Properties>
</file>