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12"/>
  </p:notesMasterIdLst>
  <p:sldIdLst>
    <p:sldId id="332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3" r:id="rId11"/>
  </p:sldIdLst>
  <p:sldSz cx="13003213" cy="10058400"/>
  <p:notesSz cx="9144000" cy="9144000"/>
  <p:defaultTextStyle>
    <a:defPPr>
      <a:defRPr lang="en-US"/>
    </a:defPPr>
    <a:lvl1pPr marL="0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74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98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624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873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97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" y="-72"/>
      </p:cViewPr>
      <p:guideLst>
        <p:guide orient="horz" pos="3168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B3D7B-A642-4188-BBAD-ABDB06DF6EB3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4432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8685213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66D73-95A9-48A9-8EA4-5CCC49E06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3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3003213" cy="10058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774" tIns="65887" rIns="131774" bIns="6588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2878" y="102308"/>
            <a:ext cx="12817454" cy="981522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42122" y="4693920"/>
            <a:ext cx="9102249" cy="2346960"/>
          </a:xfrm>
        </p:spPr>
        <p:txBody>
          <a:bodyPr/>
          <a:lstStyle>
            <a:lvl1pPr marL="0" indent="0" algn="ctr">
              <a:buNone/>
              <a:defRPr sz="3700">
                <a:solidFill>
                  <a:schemeClr val="tx2"/>
                </a:solidFill>
              </a:defRPr>
            </a:lvl1pPr>
            <a:lvl2pPr marL="658871" indent="0" algn="ctr">
              <a:buNone/>
            </a:lvl2pPr>
            <a:lvl3pPr marL="1317742" indent="0" algn="ctr">
              <a:buNone/>
            </a:lvl3pPr>
            <a:lvl4pPr marL="1976613" indent="0" algn="ctr">
              <a:buNone/>
            </a:lvl4pPr>
            <a:lvl5pPr marL="2635484" indent="0" algn="ctr">
              <a:buNone/>
            </a:lvl5pPr>
            <a:lvl6pPr marL="3294355" indent="0" algn="ctr">
              <a:buNone/>
            </a:lvl6pPr>
            <a:lvl7pPr marL="3953226" indent="0" algn="ctr">
              <a:buNone/>
            </a:lvl7pPr>
            <a:lvl8pPr marL="4612096" indent="0" algn="ctr">
              <a:buNone/>
            </a:lvl8pPr>
            <a:lvl9pPr marL="5270967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491" y="2125645"/>
            <a:ext cx="12829065" cy="22401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9491" y="2048523"/>
            <a:ext cx="12829065" cy="17685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9491" y="4365752"/>
            <a:ext cx="12829065" cy="16211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0161" y="2208698"/>
            <a:ext cx="11702892" cy="2156037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7329" y="402807"/>
            <a:ext cx="2860707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0321" y="402806"/>
            <a:ext cx="7910288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00321" y="2123440"/>
            <a:ext cx="11052731" cy="6705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003213" cy="10058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774" tIns="65887" rIns="131774" bIns="6588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92878" y="102308"/>
            <a:ext cx="12817454" cy="981522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1397001"/>
            <a:ext cx="11052731" cy="1997710"/>
          </a:xfrm>
        </p:spPr>
        <p:txBody>
          <a:bodyPr anchor="b" anchorCtr="0"/>
          <a:lstStyle>
            <a:lvl1pPr algn="l">
              <a:buNone/>
              <a:defRPr sz="58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3736976"/>
            <a:ext cx="11052731" cy="1962784"/>
          </a:xfrm>
        </p:spPr>
        <p:txBody>
          <a:bodyPr anchor="t" anchorCtr="0"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7781" y="9052560"/>
            <a:ext cx="5688906" cy="6705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8708" y="3486017"/>
            <a:ext cx="12817657" cy="1341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8330" y="3434164"/>
            <a:ext cx="12818035" cy="6705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7135" y="3621024"/>
            <a:ext cx="12819230" cy="6705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8051" y="9106205"/>
            <a:ext cx="650161" cy="67056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300321" y="2123440"/>
            <a:ext cx="5331317" cy="6705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016317" y="2123440"/>
            <a:ext cx="5331317" cy="6705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21" y="400473"/>
            <a:ext cx="11052731" cy="1676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321" y="2123440"/>
            <a:ext cx="5309645" cy="1117600"/>
          </a:xfrm>
          <a:noFill/>
          <a:ln w="12700" cap="sq" cmpd="sng" algn="ctr">
            <a:noFill/>
            <a:prstDash val="solid"/>
          </a:ln>
        </p:spPr>
        <p:txBody>
          <a:bodyPr lIns="131774" anchor="b" anchorCtr="0">
            <a:noAutofit/>
          </a:bodyPr>
          <a:lstStyle>
            <a:lvl1pPr marL="0" indent="0">
              <a:buNone/>
              <a:defRPr sz="3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43407" y="2123440"/>
            <a:ext cx="5309645" cy="1117600"/>
          </a:xfrm>
          <a:noFill/>
          <a:ln w="12700" cap="sq" cmpd="sng" algn="ctr">
            <a:noFill/>
            <a:prstDash val="solid"/>
          </a:ln>
        </p:spPr>
        <p:txBody>
          <a:bodyPr lIns="131774" anchor="b" anchorCtr="0">
            <a:noAutofit/>
          </a:bodyPr>
          <a:lstStyle>
            <a:lvl1pPr marL="0" indent="0">
              <a:buNone/>
              <a:defRPr sz="3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00321" y="3296920"/>
            <a:ext cx="5309645" cy="569976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043407" y="3296920"/>
            <a:ext cx="5309645" cy="569976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003213" cy="100584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022" y="102308"/>
            <a:ext cx="12817454" cy="981699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21" y="400473"/>
            <a:ext cx="11052731" cy="1676400"/>
          </a:xfrm>
        </p:spPr>
        <p:txBody>
          <a:bodyPr anchor="b" anchorCtr="0"/>
          <a:lstStyle>
            <a:lvl1pPr algn="l">
              <a:buNone/>
              <a:defRPr sz="5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00321" y="2346960"/>
            <a:ext cx="2709003" cy="6593840"/>
          </a:xfrm>
        </p:spPr>
        <p:txBody>
          <a:bodyPr/>
          <a:lstStyle>
            <a:lvl1pPr marL="0" indent="0"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226044" y="2346960"/>
            <a:ext cx="8127008" cy="65938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22" y="7187474"/>
            <a:ext cx="10402570" cy="766022"/>
          </a:xfrm>
        </p:spPr>
        <p:txBody>
          <a:bodyPr anchor="ctr">
            <a:noAutofit/>
          </a:bodyPr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0322" y="7987210"/>
            <a:ext cx="10402570" cy="1005840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00321" y="9052560"/>
            <a:ext cx="5526366" cy="6705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8051" y="9106205"/>
            <a:ext cx="650161" cy="67056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7136" y="6869214"/>
            <a:ext cx="12808165" cy="1341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7422" y="6820696"/>
            <a:ext cx="12807879" cy="6705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7425" y="7000729"/>
            <a:ext cx="12807876" cy="7158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138" y="97791"/>
            <a:ext cx="12801101" cy="671957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3003213" cy="10058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774" tIns="65887" rIns="131774" bIns="6588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022" y="102308"/>
            <a:ext cx="12817454" cy="981699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00321" y="402802"/>
            <a:ext cx="11052731" cy="1676400"/>
          </a:xfrm>
          <a:prstGeom prst="rect">
            <a:avLst/>
          </a:prstGeom>
        </p:spPr>
        <p:txBody>
          <a:bodyPr lIns="131774" tIns="65887" rIns="131774" bIns="131774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00321" y="2123440"/>
            <a:ext cx="11052731" cy="6705600"/>
          </a:xfrm>
          <a:prstGeom prst="rect">
            <a:avLst/>
          </a:prstGeom>
        </p:spPr>
        <p:txBody>
          <a:bodyPr lIns="131774" tIns="65887" rIns="131774" bIns="6588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77169" y="9080500"/>
            <a:ext cx="3521704" cy="698500"/>
          </a:xfrm>
          <a:prstGeom prst="rect">
            <a:avLst/>
          </a:prstGeom>
        </p:spPr>
        <p:txBody>
          <a:bodyPr lIns="131774" tIns="65887" rIns="131774" bIns="65887" anchor="ctr" anchorCtr="0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00321" y="9052560"/>
            <a:ext cx="5634726" cy="670560"/>
          </a:xfrm>
          <a:prstGeom prst="rect">
            <a:avLst/>
          </a:prstGeom>
        </p:spPr>
        <p:txBody>
          <a:bodyPr lIns="131774" tIns="65887" rIns="131774" bIns="65887" anchor="ctr" anchorCtr="0"/>
          <a:lstStyle>
            <a:lvl1pPr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8051" y="9108440"/>
            <a:ext cx="650161" cy="67056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5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5323" indent="-395323" algn="l" rtl="0" eaLnBrk="1" latinLnBrk="0" hangingPunct="1">
        <a:spcBef>
          <a:spcPts val="836"/>
        </a:spcBef>
        <a:buClr>
          <a:schemeClr val="accent1"/>
        </a:buClr>
        <a:buSzPct val="8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90645" indent="-329435" algn="l" rtl="0" eaLnBrk="1" latinLnBrk="0" hangingPunct="1">
        <a:spcBef>
          <a:spcPts val="533"/>
        </a:spcBef>
        <a:buClr>
          <a:schemeClr val="accent2"/>
        </a:buClr>
        <a:buSzPct val="85000"/>
        <a:buFont typeface="Wingdings 2"/>
        <a:buChar char="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5968" indent="-329435" algn="l" rtl="0" eaLnBrk="1" latinLnBrk="0" hangingPunct="1">
        <a:spcBef>
          <a:spcPts val="533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581290" indent="-329435" algn="l" rtl="0" eaLnBrk="1" latinLnBrk="0" hangingPunct="1">
        <a:spcBef>
          <a:spcPts val="533"/>
        </a:spcBef>
        <a:buClr>
          <a:schemeClr val="accent3"/>
        </a:buClr>
        <a:buSzPct val="8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6613" indent="-329435" algn="l" rtl="0" eaLnBrk="1" latinLnBrk="0" hangingPunct="1">
        <a:spcBef>
          <a:spcPts val="533"/>
        </a:spcBef>
        <a:buClr>
          <a:schemeClr val="accent3"/>
        </a:buClr>
        <a:buFontTx/>
        <a:buChar char="o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1935" indent="-329435" algn="l" rtl="0" eaLnBrk="1" latinLnBrk="0" hangingPunct="1">
        <a:spcBef>
          <a:spcPts val="533"/>
        </a:spcBef>
        <a:buClr>
          <a:schemeClr val="accent3"/>
        </a:buClr>
        <a:buChar char="•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67258" indent="-329435" algn="l" rtl="0" eaLnBrk="1" latinLnBrk="0" hangingPunct="1">
        <a:spcBef>
          <a:spcPts val="533"/>
        </a:spcBef>
        <a:buClr>
          <a:schemeClr val="accent2"/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580" indent="-329435" algn="l" rtl="0" eaLnBrk="1" latinLnBrk="0" hangingPunct="1">
        <a:spcBef>
          <a:spcPts val="533"/>
        </a:spcBef>
        <a:buClr>
          <a:schemeClr val="accent1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557903" indent="-329435" algn="l" rtl="0" eaLnBrk="1" latinLnBrk="0" hangingPunct="1">
        <a:spcBef>
          <a:spcPts val="533"/>
        </a:spcBef>
        <a:buClr>
          <a:schemeClr val="accent2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88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177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76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354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94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53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6120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709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763">
              <a:spcBef>
                <a:spcPts val="99"/>
              </a:spcBef>
            </a:pPr>
            <a:r>
              <a:rPr lang="en-US" sz="4000" b="1" dirty="0" err="1">
                <a:solidFill>
                  <a:srgbClr val="001F5F"/>
                </a:solidFill>
                <a:latin typeface="Arial"/>
                <a:cs typeface="Arial"/>
              </a:rPr>
              <a:t>Pallavi</a:t>
            </a:r>
            <a:r>
              <a:rPr lang="en-US" sz="40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1F5F"/>
                </a:solidFill>
                <a:latin typeface="Arial"/>
                <a:cs typeface="Arial"/>
              </a:rPr>
              <a:t>Tiwari</a:t>
            </a:r>
            <a:r>
              <a:rPr lang="en-US" sz="40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</a:p>
          <a:p>
            <a:pPr marL="4763">
              <a:spcBef>
                <a:spcPts val="99"/>
              </a:spcBef>
            </a:pPr>
            <a:r>
              <a:rPr lang="en-US" sz="4000" b="1" dirty="0">
                <a:solidFill>
                  <a:srgbClr val="001F5F"/>
                </a:solidFill>
                <a:latin typeface="Arial"/>
                <a:cs typeface="Arial"/>
              </a:rPr>
              <a:t>Assistant Professor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486290" marR="5080" indent="-1474227">
              <a:spcBef>
                <a:spcPts val="95"/>
              </a:spcBef>
            </a:pPr>
            <a:r>
              <a:rPr lang="en-US" sz="6000" b="1" spc="-30" dirty="0" smtClean="0">
                <a:solidFill>
                  <a:srgbClr val="FFC000"/>
                </a:solidFill>
                <a:latin typeface="Arial"/>
                <a:cs typeface="Arial"/>
              </a:rPr>
              <a:t>PUBLIC FACILITIES -</a:t>
            </a:r>
            <a:r>
              <a:rPr lang="en-US" sz="4900" b="1" spc="-4" dirty="0" smtClean="0">
                <a:solidFill>
                  <a:srgbClr val="FFC000"/>
                </a:solidFill>
                <a:latin typeface="Arial"/>
                <a:cs typeface="Arial"/>
              </a:rPr>
              <a:t>SOCIAL </a:t>
            </a:r>
            <a:r>
              <a:rPr lang="en-US" sz="4900" b="1" spc="-759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4900" b="1" spc="-4" dirty="0">
                <a:solidFill>
                  <a:srgbClr val="FFC000"/>
                </a:solidFill>
                <a:latin typeface="Arial"/>
                <a:cs typeface="Arial"/>
              </a:rPr>
              <a:t>INFRASTRUCTURE</a:t>
            </a:r>
            <a:endParaRPr lang="en-US" sz="4900" dirty="0"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065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406" y="4191000"/>
            <a:ext cx="6934200" cy="1676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Thank You 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42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Biodiversity Parks of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elhi 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612140" y="1752600"/>
            <a:ext cx="10994866" cy="5021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b="1" spc="-5" dirty="0">
                <a:latin typeface="Arial"/>
                <a:cs typeface="Arial"/>
              </a:rPr>
              <a:t>Owned </a:t>
            </a:r>
            <a:r>
              <a:rPr sz="2400" b="1" spc="-10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Developed </a:t>
            </a:r>
            <a:r>
              <a:rPr sz="2400" b="1" dirty="0">
                <a:latin typeface="Arial"/>
                <a:cs typeface="Arial"/>
              </a:rPr>
              <a:t>by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DDA </a:t>
            </a:r>
            <a:r>
              <a:rPr sz="2400" b="1" dirty="0">
                <a:latin typeface="Arial"/>
                <a:cs typeface="Arial"/>
              </a:rPr>
              <a:t>, with </a:t>
            </a:r>
            <a:r>
              <a:rPr sz="2400" b="1" spc="-5" dirty="0">
                <a:latin typeface="Arial"/>
                <a:cs typeface="Arial"/>
              </a:rPr>
              <a:t>technical inputs </a:t>
            </a:r>
            <a:r>
              <a:rPr sz="2400" b="1" dirty="0">
                <a:latin typeface="Arial"/>
                <a:cs typeface="Arial"/>
              </a:rPr>
              <a:t>by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 Centre for Environmental Management </a:t>
            </a:r>
            <a:r>
              <a:rPr sz="2400" b="1" spc="-10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Degraded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Ecosystems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(CEMDE),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University</a:t>
            </a:r>
            <a:r>
              <a:rPr sz="24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of</a:t>
            </a:r>
            <a:r>
              <a:rPr sz="24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Delhi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DDA.</a:t>
            </a:r>
            <a:endParaRPr sz="2400" dirty="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5"/>
              </a:spcBef>
              <a:buFont typeface="Arial" pitchFamily="34" charset="0"/>
              <a:buChar char="•"/>
            </a:pPr>
            <a:endParaRPr sz="2500" dirty="0">
              <a:latin typeface="Arial"/>
              <a:cs typeface="Arial"/>
            </a:endParaRPr>
          </a:p>
          <a:p>
            <a:pPr marL="355600" marR="6985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sz="2400" b="1" spc="-5" dirty="0">
                <a:latin typeface="Arial"/>
                <a:cs typeface="Arial"/>
              </a:rPr>
              <a:t>These parks are unique landscapes, designed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10" dirty="0">
                <a:latin typeface="Arial"/>
                <a:cs typeface="Arial"/>
              </a:rPr>
              <a:t>house 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by </a:t>
            </a:r>
            <a:r>
              <a:rPr sz="2400" b="1" spc="-5" dirty="0">
                <a:latin typeface="Arial"/>
                <a:cs typeface="Arial"/>
              </a:rPr>
              <a:t>DDA the first of their kind in India and perhaps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world, which, like nature reserves, harbour hundreds of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vanishing species living together </a:t>
            </a:r>
            <a:r>
              <a:rPr sz="2400" b="1" dirty="0">
                <a:latin typeface="Arial"/>
                <a:cs typeface="Arial"/>
              </a:rPr>
              <a:t>in the form </a:t>
            </a:r>
            <a:r>
              <a:rPr sz="2400" b="1" spc="-5" dirty="0">
                <a:latin typeface="Arial"/>
                <a:cs typeface="Arial"/>
              </a:rPr>
              <a:t>of diverse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communities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and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provide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ecological,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cultural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and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educational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benefits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 urban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30" dirty="0" smtClean="0">
                <a:latin typeface="Arial"/>
                <a:cs typeface="Arial"/>
              </a:rPr>
              <a:t>society.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22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Biodiversity Parks of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elhi 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796479" y="2610449"/>
            <a:ext cx="4419598" cy="9143943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 rot="16200000">
            <a:off x="7203599" y="2803208"/>
            <a:ext cx="381000" cy="376618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800" b="1" spc="-35" dirty="0">
                <a:solidFill>
                  <a:srgbClr val="00AF50"/>
                </a:solidFill>
                <a:latin typeface="Calibri"/>
                <a:cs typeface="Calibri"/>
              </a:rPr>
              <a:t>Yamuna</a:t>
            </a:r>
            <a:r>
              <a:rPr sz="28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Biodiversity</a:t>
            </a:r>
            <a:r>
              <a:rPr sz="28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AF50"/>
                </a:solidFill>
                <a:latin typeface="Calibri"/>
                <a:cs typeface="Calibri"/>
              </a:rPr>
              <a:t>Park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9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001418" y="-1245581"/>
            <a:ext cx="200977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5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Biodiversity Parks of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elhi 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573557" y="1571896"/>
            <a:ext cx="7680649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900">
              <a:lnSpc>
                <a:spcPct val="150000"/>
              </a:lnSpc>
              <a:buSzPct val="117857"/>
              <a:buFont typeface="Wingdings" pitchFamily="2" charset="2"/>
              <a:buChar char="Ø"/>
              <a:tabLst>
                <a:tab pos="115570" algn="l"/>
              </a:tabLst>
            </a:pPr>
            <a:r>
              <a:rPr sz="2400" b="1" spc="-5" dirty="0">
                <a:latin typeface="Arial"/>
                <a:cs typeface="Arial"/>
              </a:rPr>
              <a:t>Emerging</a:t>
            </a:r>
            <a:r>
              <a:rPr sz="2400" b="1" spc="5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5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5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capital's</a:t>
            </a:r>
            <a:r>
              <a:rPr sz="2400" b="1" spc="5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most</a:t>
            </a:r>
            <a:r>
              <a:rPr sz="2400" b="1" spc="5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visited</a:t>
            </a:r>
            <a:r>
              <a:rPr sz="2400" b="1" spc="540" dirty="0">
                <a:latin typeface="Arial"/>
                <a:cs typeface="Arial"/>
              </a:rPr>
              <a:t> </a:t>
            </a:r>
            <a:r>
              <a:rPr sz="2400" b="1" spc="-10" dirty="0" smtClean="0">
                <a:latin typeface="Arial"/>
                <a:cs typeface="Arial"/>
              </a:rPr>
              <a:t>public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b="1" spc="-5" dirty="0" smtClean="0">
                <a:latin typeface="Arial"/>
                <a:cs typeface="Arial"/>
              </a:rPr>
              <a:t>place</a:t>
            </a:r>
            <a:r>
              <a:rPr sz="2400" b="1" spc="795" dirty="0" smtClean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and</a:t>
            </a:r>
            <a:r>
              <a:rPr sz="2400" b="1" spc="79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prominent</a:t>
            </a:r>
            <a:r>
              <a:rPr sz="2400" b="1" spc="7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center</a:t>
            </a:r>
            <a:r>
              <a:rPr sz="2400" b="1" spc="80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for</a:t>
            </a:r>
            <a:r>
              <a:rPr sz="2400" b="1" spc="7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learning</a:t>
            </a:r>
            <a:r>
              <a:rPr sz="2400" b="1" spc="790" dirty="0">
                <a:latin typeface="Arial"/>
                <a:cs typeface="Arial"/>
              </a:rPr>
              <a:t> </a:t>
            </a:r>
            <a:r>
              <a:rPr sz="2400" b="1" spc="-5" dirty="0" smtClean="0">
                <a:latin typeface="Arial"/>
                <a:cs typeface="Arial"/>
              </a:rPr>
              <a:t>and</a:t>
            </a:r>
            <a:r>
              <a:rPr lang="en-US" sz="2400" b="1" spc="-5" dirty="0" smtClean="0">
                <a:latin typeface="Arial"/>
                <a:cs typeface="Arial"/>
              </a:rPr>
              <a:t> </a:t>
            </a:r>
            <a:r>
              <a:rPr sz="2400" b="1" spc="-5" dirty="0" smtClean="0">
                <a:latin typeface="Arial"/>
                <a:cs typeface="Arial"/>
              </a:rPr>
              <a:t>understanding</a:t>
            </a:r>
            <a:r>
              <a:rPr sz="2400" b="1" spc="-55" dirty="0" smtClean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 smtClean="0">
                <a:latin typeface="Arial"/>
                <a:cs typeface="Arial"/>
              </a:rPr>
              <a:t>environment,</a:t>
            </a:r>
            <a:endParaRPr lang="en-US" sz="2400" dirty="0">
              <a:latin typeface="Arial"/>
              <a:cs typeface="Arial"/>
            </a:endParaRPr>
          </a:p>
          <a:p>
            <a:pPr marL="354965" indent="-342900">
              <a:lnSpc>
                <a:spcPct val="150000"/>
              </a:lnSpc>
              <a:buSzPct val="117857"/>
              <a:buFont typeface="Wingdings" pitchFamily="2" charset="2"/>
              <a:buChar char="Ø"/>
              <a:tabLst>
                <a:tab pos="115570" algn="l"/>
              </a:tabLst>
            </a:pPr>
            <a:r>
              <a:rPr sz="2400" b="1" spc="-5" dirty="0" smtClean="0">
                <a:latin typeface="Arial"/>
                <a:cs typeface="Arial"/>
              </a:rPr>
              <a:t>Home</a:t>
            </a:r>
            <a:r>
              <a:rPr sz="2400" b="1" dirty="0" smtClean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for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biologically</a:t>
            </a:r>
            <a:r>
              <a:rPr sz="2400" b="1" dirty="0">
                <a:latin typeface="Arial"/>
                <a:cs typeface="Arial"/>
              </a:rPr>
              <a:t> rich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wetlands,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grassland </a:t>
            </a:r>
            <a:r>
              <a:rPr sz="2400" b="1" spc="-5" dirty="0">
                <a:latin typeface="Arial"/>
                <a:cs typeface="Arial"/>
              </a:rPr>
              <a:t> communities,</a:t>
            </a:r>
            <a:r>
              <a:rPr sz="2400" b="1" dirty="0">
                <a:latin typeface="Arial"/>
                <a:cs typeface="Arial"/>
              </a:rPr>
              <a:t> a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wide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variety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of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fruit</a:t>
            </a:r>
            <a:r>
              <a:rPr sz="2400" b="1" spc="3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yielding 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species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abundance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of medicinal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 smtClean="0">
                <a:latin typeface="Arial"/>
                <a:cs typeface="Arial"/>
              </a:rPr>
              <a:t>herbs.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6806406" y="8808699"/>
            <a:ext cx="5257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00AF50"/>
                </a:solidFill>
                <a:latin typeface="Calibri"/>
                <a:cs typeface="Calibri"/>
              </a:rPr>
              <a:t>Yamuna </a:t>
            </a:r>
            <a:r>
              <a:rPr sz="28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Biod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800" b="1" spc="-3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800" b="1" spc="-4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sity  </a:t>
            </a:r>
            <a:r>
              <a:rPr sz="2800" b="1" spc="-20" dirty="0">
                <a:solidFill>
                  <a:srgbClr val="00AF50"/>
                </a:solidFill>
                <a:latin typeface="Calibri"/>
                <a:cs typeface="Calibri"/>
              </a:rPr>
              <a:t>Park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2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4207" y="1660615"/>
            <a:ext cx="4495799" cy="3371850"/>
          </a:xfrm>
          <a:prstGeom prst="rect">
            <a:avLst/>
          </a:prstGeom>
        </p:spPr>
      </p:pic>
      <p:pic>
        <p:nvPicPr>
          <p:cNvPr id="13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5733" y="5486400"/>
            <a:ext cx="6764273" cy="32765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58" y="5109527"/>
            <a:ext cx="5412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indent="-342900">
              <a:lnSpc>
                <a:spcPct val="150000"/>
              </a:lnSpc>
              <a:buSzPct val="117857"/>
              <a:buFont typeface="Wingdings" pitchFamily="2" charset="2"/>
              <a:buChar char="Ø"/>
              <a:tabLst>
                <a:tab pos="115570" algn="l"/>
              </a:tabLst>
            </a:pPr>
            <a:r>
              <a:rPr lang="en-US" sz="2400" b="1" spc="-5" dirty="0">
                <a:latin typeface="Arial"/>
                <a:cs typeface="Arial"/>
              </a:rPr>
              <a:t>Comprises</a:t>
            </a:r>
            <a:r>
              <a:rPr lang="en-US" sz="2400" b="1" spc="30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spc="30" dirty="0">
                <a:latin typeface="Arial"/>
                <a:cs typeface="Arial"/>
              </a:rPr>
              <a:t> </a:t>
            </a:r>
            <a:r>
              <a:rPr lang="en-US" sz="2400" b="1" spc="-10" dirty="0">
                <a:latin typeface="Arial"/>
                <a:cs typeface="Arial"/>
              </a:rPr>
              <a:t>native</a:t>
            </a:r>
            <a:r>
              <a:rPr lang="en-US" sz="2400" b="1" spc="45" dirty="0">
                <a:latin typeface="Arial"/>
                <a:cs typeface="Arial"/>
              </a:rPr>
              <a:t> </a:t>
            </a:r>
            <a:r>
              <a:rPr lang="en-US" sz="2400" b="1" spc="-10" dirty="0">
                <a:latin typeface="Arial"/>
                <a:cs typeface="Arial"/>
              </a:rPr>
              <a:t>flora</a:t>
            </a:r>
            <a:r>
              <a:rPr lang="en-US" sz="2400" b="1" spc="30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and</a:t>
            </a:r>
            <a:r>
              <a:rPr lang="en-US" sz="2400" b="1" spc="20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fauna</a:t>
            </a:r>
            <a:r>
              <a:rPr lang="en-US" sz="2400" b="1" spc="20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which</a:t>
            </a:r>
            <a:r>
              <a:rPr lang="en-US" sz="2400" b="1" spc="25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used</a:t>
            </a:r>
            <a:r>
              <a:rPr lang="en-US" sz="2400" b="1" spc="20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to </a:t>
            </a:r>
            <a:r>
              <a:rPr lang="en-US" sz="2400" b="1" spc="-5" dirty="0">
                <a:latin typeface="Arial"/>
                <a:cs typeface="Arial"/>
              </a:rPr>
              <a:t>exist</a:t>
            </a:r>
            <a:r>
              <a:rPr lang="en-US" sz="2400" b="1" dirty="0">
                <a:latin typeface="Arial"/>
                <a:cs typeface="Arial"/>
              </a:rPr>
              <a:t> a</a:t>
            </a:r>
            <a:r>
              <a:rPr lang="en-US" sz="2400" b="1" spc="5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100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spc="-10" dirty="0">
                <a:latin typeface="Arial"/>
                <a:cs typeface="Arial"/>
              </a:rPr>
              <a:t>years</a:t>
            </a:r>
            <a:r>
              <a:rPr lang="en-US" sz="2400" b="1" spc="-5" dirty="0">
                <a:latin typeface="Arial"/>
                <a:cs typeface="Arial"/>
              </a:rPr>
              <a:t> ago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and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then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became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spc="-10" dirty="0">
                <a:latin typeface="Arial"/>
                <a:cs typeface="Arial"/>
              </a:rPr>
              <a:t>extinct </a:t>
            </a:r>
            <a:r>
              <a:rPr lang="en-US" sz="2400" b="1" spc="-375" dirty="0">
                <a:latin typeface="Arial"/>
                <a:cs typeface="Arial"/>
              </a:rPr>
              <a:t> </a:t>
            </a:r>
            <a:r>
              <a:rPr lang="en-US" sz="2400" b="1" spc="-20" dirty="0">
                <a:latin typeface="Arial"/>
                <a:cs typeface="Arial"/>
              </a:rPr>
              <a:t>locally.</a:t>
            </a:r>
            <a:endParaRPr lang="en-US" sz="2400" dirty="0">
              <a:latin typeface="Arial"/>
              <a:cs typeface="Arial"/>
            </a:endParaRPr>
          </a:p>
          <a:p>
            <a:pPr marL="354965" indent="-342900">
              <a:lnSpc>
                <a:spcPct val="150000"/>
              </a:lnSpc>
              <a:buSzPct val="117857"/>
              <a:buFont typeface="Wingdings" pitchFamily="2" charset="2"/>
              <a:buChar char="Ø"/>
              <a:tabLst>
                <a:tab pos="115570" algn="l"/>
              </a:tabLst>
            </a:pPr>
            <a:r>
              <a:rPr lang="en-US" sz="2400" b="1" spc="-5" dirty="0">
                <a:latin typeface="Arial"/>
                <a:cs typeface="Arial"/>
              </a:rPr>
              <a:t>Natural</a:t>
            </a:r>
            <a:r>
              <a:rPr lang="en-US" sz="2400" b="1" spc="430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conservation</a:t>
            </a:r>
            <a:r>
              <a:rPr lang="en-US" sz="2400" b="1" spc="415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site</a:t>
            </a:r>
            <a:r>
              <a:rPr lang="en-US" sz="2400" b="1" spc="420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for</a:t>
            </a:r>
            <a:r>
              <a:rPr lang="en-US" sz="2400" b="1" spc="425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specific</a:t>
            </a:r>
            <a:r>
              <a:rPr lang="en-US" sz="2400" b="1" spc="425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group</a:t>
            </a:r>
            <a:r>
              <a:rPr lang="en-US" sz="2400" b="1" spc="420" dirty="0">
                <a:latin typeface="Arial"/>
                <a:cs typeface="Arial"/>
              </a:rPr>
              <a:t> </a:t>
            </a:r>
            <a:r>
              <a:rPr lang="en-US" sz="2400" b="1" spc="-20" dirty="0">
                <a:latin typeface="Arial"/>
                <a:cs typeface="Arial"/>
              </a:rPr>
              <a:t>of </a:t>
            </a:r>
            <a:r>
              <a:rPr lang="en-US" sz="2400" b="1" spc="-5" dirty="0">
                <a:latin typeface="Arial"/>
                <a:cs typeface="Arial"/>
              </a:rPr>
              <a:t>endangered</a:t>
            </a:r>
            <a:r>
              <a:rPr lang="en-US" sz="2400" b="1" spc="-65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plants</a:t>
            </a:r>
            <a:r>
              <a:rPr lang="en-US" sz="2400" b="1" spc="-5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81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Biodiversity Parks of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elhi 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3406" y="4597612"/>
            <a:ext cx="9754395" cy="4773832"/>
          </a:xfrm>
          <a:prstGeom prst="rect">
            <a:avLst/>
          </a:prstGeom>
        </p:spPr>
      </p:pic>
      <p:sp>
        <p:nvSpPr>
          <p:cNvPr id="14" name="object 5"/>
          <p:cNvSpPr txBox="1">
            <a:spLocks noGrp="1"/>
          </p:cNvSpPr>
          <p:nvPr>
            <p:ph type="title"/>
          </p:nvPr>
        </p:nvSpPr>
        <p:spPr>
          <a:xfrm>
            <a:off x="1853406" y="9523844"/>
            <a:ext cx="394723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Aravalii</a:t>
            </a:r>
            <a:r>
              <a:rPr sz="24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Biodiversity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Park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6"/>
          <p:cNvSpPr txBox="1"/>
          <p:nvPr/>
        </p:nvSpPr>
        <p:spPr>
          <a:xfrm>
            <a:off x="1091406" y="1505692"/>
            <a:ext cx="112014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309245" algn="l"/>
                <a:tab pos="309880" algn="l"/>
              </a:tabLst>
            </a:pP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19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Aravalli</a:t>
            </a:r>
            <a:r>
              <a:rPr sz="2400" b="1" spc="20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Biodiversity</a:t>
            </a:r>
            <a:r>
              <a:rPr sz="2400" b="1" spc="1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Park</a:t>
            </a:r>
            <a:r>
              <a:rPr sz="2400" b="1" spc="1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is</a:t>
            </a:r>
            <a:r>
              <a:rPr sz="2400" b="1" spc="1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located</a:t>
            </a:r>
            <a:r>
              <a:rPr sz="2400" b="1" spc="1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on</a:t>
            </a:r>
            <a:r>
              <a:rPr sz="2400" b="1" spc="1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1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South</a:t>
            </a:r>
            <a:r>
              <a:rPr sz="2400" b="1" spc="1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Central</a:t>
            </a:r>
            <a:r>
              <a:rPr sz="2400" b="1" spc="1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Ridge</a:t>
            </a:r>
            <a:r>
              <a:rPr sz="2400" b="1" spc="1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484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spreads </a:t>
            </a:r>
            <a:r>
              <a:rPr sz="2400" b="1" spc="-15" dirty="0">
                <a:latin typeface="Arial"/>
                <a:cs typeface="Arial"/>
              </a:rPr>
              <a:t>over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area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5" dirty="0">
                <a:latin typeface="Arial"/>
                <a:cs typeface="Arial"/>
              </a:rPr>
              <a:t> 692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acres.</a:t>
            </a:r>
            <a:endParaRPr sz="2400" dirty="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30"/>
              </a:spcBef>
              <a:buFont typeface="Arial" pitchFamily="34" charset="0"/>
              <a:buChar char="•"/>
            </a:pPr>
            <a:endParaRPr sz="2400" dirty="0">
              <a:latin typeface="Arial"/>
              <a:cs typeface="Arial"/>
            </a:endParaRPr>
          </a:p>
          <a:p>
            <a:pPr marL="298450" marR="5080" indent="-285750">
              <a:lnSpc>
                <a:spcPct val="150000"/>
              </a:lnSpc>
              <a:buFont typeface="Arial" pitchFamily="34" charset="0"/>
              <a:buChar char="•"/>
              <a:tabLst>
                <a:tab pos="309245" algn="l"/>
                <a:tab pos="309880" algn="l"/>
              </a:tabLst>
            </a:pPr>
            <a:r>
              <a:rPr sz="2400" b="1" spc="-5" dirty="0">
                <a:latin typeface="Arial"/>
                <a:cs typeface="Arial"/>
              </a:rPr>
              <a:t>Bounded</a:t>
            </a:r>
            <a:r>
              <a:rPr sz="2400" b="1" spc="1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by</a:t>
            </a:r>
            <a:r>
              <a:rPr sz="2400" b="1" spc="10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JNU</a:t>
            </a:r>
            <a:r>
              <a:rPr sz="2400" b="1" spc="114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(Nelson</a:t>
            </a:r>
            <a:r>
              <a:rPr sz="2400" b="1" spc="114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Mandela</a:t>
            </a:r>
            <a:r>
              <a:rPr sz="2400" b="1" spc="1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Marg),</a:t>
            </a:r>
            <a:r>
              <a:rPr sz="2400" b="1" spc="1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1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Mehrauli</a:t>
            </a:r>
            <a:r>
              <a:rPr sz="2400" b="1" spc="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1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Mahipalpur</a:t>
            </a:r>
            <a:r>
              <a:rPr sz="2400" b="1" spc="114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road, </a:t>
            </a:r>
            <a:r>
              <a:rPr sz="2400" b="1" spc="-484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NH-8</a:t>
            </a:r>
            <a:r>
              <a:rPr sz="2400" b="1" dirty="0">
                <a:latin typeface="Arial"/>
                <a:cs typeface="Arial"/>
              </a:rPr>
              <a:t> and</a:t>
            </a:r>
            <a:r>
              <a:rPr sz="2400" b="1" spc="-5" dirty="0">
                <a:latin typeface="Arial"/>
                <a:cs typeface="Arial"/>
              </a:rPr>
              <a:t> the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Palam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road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5" dirty="0">
                <a:latin typeface="Arial"/>
                <a:cs typeface="Arial"/>
              </a:rPr>
              <a:t> the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southern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boundary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Vasant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Vihar.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33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Biodiversity Parks of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elhi 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object 4"/>
          <p:cNvSpPr txBox="1">
            <a:spLocks noGrp="1"/>
          </p:cNvSpPr>
          <p:nvPr>
            <p:ph type="title"/>
          </p:nvPr>
        </p:nvSpPr>
        <p:spPr>
          <a:xfrm>
            <a:off x="6908005" y="8999217"/>
            <a:ext cx="54703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000000"/>
                </a:solidFill>
                <a:latin typeface="Calibri"/>
                <a:cs typeface="Calibri"/>
              </a:rPr>
              <a:t>Aravalii</a:t>
            </a:r>
            <a:r>
              <a:rPr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0000"/>
                </a:solidFill>
                <a:latin typeface="Calibri"/>
                <a:cs typeface="Calibri"/>
              </a:rPr>
              <a:t>Biodiversity</a:t>
            </a:r>
            <a:r>
              <a:rPr sz="40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000000"/>
                </a:solidFill>
                <a:latin typeface="Calibri"/>
                <a:cs typeface="Calibri"/>
              </a:rPr>
              <a:t>Park</a:t>
            </a:r>
          </a:p>
        </p:txBody>
      </p:sp>
      <p:pic>
        <p:nvPicPr>
          <p:cNvPr id="12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6099" y="2076450"/>
            <a:ext cx="4495799" cy="3371850"/>
          </a:xfrm>
          <a:prstGeom prst="rect">
            <a:avLst/>
          </a:prstGeom>
        </p:spPr>
      </p:pic>
      <p:pic>
        <p:nvPicPr>
          <p:cNvPr id="13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96099" y="5562600"/>
            <a:ext cx="4495799" cy="3371847"/>
          </a:xfrm>
          <a:prstGeom prst="rect">
            <a:avLst/>
          </a:prstGeom>
        </p:spPr>
      </p:pic>
      <p:sp>
        <p:nvSpPr>
          <p:cNvPr id="16" name="object 7"/>
          <p:cNvSpPr txBox="1">
            <a:spLocks/>
          </p:cNvSpPr>
          <p:nvPr/>
        </p:nvSpPr>
        <p:spPr>
          <a:xfrm>
            <a:off x="425131" y="1910689"/>
            <a:ext cx="6305075" cy="66999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395323" indent="-395323" algn="l" rtl="0" eaLnBrk="1" latinLnBrk="0" hangingPunct="1">
              <a:spcBef>
                <a:spcPts val="836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645" indent="-329435" algn="l" rtl="0" eaLnBrk="1" latinLnBrk="0" hangingPunct="1">
              <a:spcBef>
                <a:spcPts val="533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968" indent="-329435" algn="l" rtl="0" eaLnBrk="1" latinLnBrk="0" hangingPunct="1">
              <a:spcBef>
                <a:spcPts val="533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290" indent="-329435" algn="l" rtl="0" eaLnBrk="1" latinLnBrk="0" hangingPunct="1">
              <a:spcBef>
                <a:spcPts val="533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6613" indent="-329435" algn="l" rtl="0" eaLnBrk="1" latinLnBrk="0" hangingPunct="1">
              <a:spcBef>
                <a:spcPts val="533"/>
              </a:spcBef>
              <a:buClr>
                <a:schemeClr val="accent3"/>
              </a:buClr>
              <a:buFontTx/>
              <a:buChar char="o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1935" indent="-329435" algn="l" rtl="0" eaLnBrk="1" latinLnBrk="0" hangingPunct="1">
              <a:spcBef>
                <a:spcPts val="533"/>
              </a:spcBef>
              <a:buClr>
                <a:schemeClr val="accent3"/>
              </a:buClr>
              <a:buChar char="•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7258" indent="-329435" algn="l" rtl="0" eaLnBrk="1" latinLnBrk="0" hangingPunct="1">
              <a:spcBef>
                <a:spcPts val="533"/>
              </a:spcBef>
              <a:buClr>
                <a:schemeClr val="accent2"/>
              </a:buClr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2580" indent="-329435" algn="l" rtl="0" eaLnBrk="1" latinLnBrk="0" hangingPunct="1">
              <a:spcBef>
                <a:spcPts val="533"/>
              </a:spcBef>
              <a:buClr>
                <a:schemeClr val="accent1">
                  <a:tint val="60000"/>
                </a:schemeClr>
              </a:buClr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57903" indent="-329435" algn="l" rtl="0" eaLnBrk="1" latinLnBrk="0" hangingPunct="1">
              <a:spcBef>
                <a:spcPts val="533"/>
              </a:spcBef>
              <a:buClr>
                <a:schemeClr val="accent2">
                  <a:tint val="60000"/>
                </a:schemeClr>
              </a:buClr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>
              <a:lnSpc>
                <a:spcPct val="150000"/>
              </a:lnSpc>
              <a:spcBef>
                <a:spcPts val="105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spc="-15" dirty="0" err="1" smtClean="0">
                <a:latin typeface="Calibri" pitchFamily="34" charset="0"/>
                <a:cs typeface="Calibri" pitchFamily="34" charset="0"/>
              </a:rPr>
              <a:t>Aravallis</a:t>
            </a:r>
            <a:r>
              <a:rPr lang="en-US" sz="2400" spc="-15" dirty="0" smtClean="0">
                <a:latin typeface="Calibri" pitchFamily="34" charset="0"/>
                <a:cs typeface="Calibri" pitchFamily="34" charset="0"/>
              </a:rPr>
              <a:t> are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among 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the oldest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10" dirty="0" smtClean="0">
                <a:latin typeface="Calibri" pitchFamily="34" charset="0"/>
                <a:cs typeface="Calibri" pitchFamily="34" charset="0"/>
              </a:rPr>
              <a:t>mountain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15" dirty="0" smtClean="0">
                <a:latin typeface="Calibri" pitchFamily="34" charset="0"/>
                <a:cs typeface="Calibri" pitchFamily="34" charset="0"/>
              </a:rPr>
              <a:t>ranges</a:t>
            </a:r>
            <a:r>
              <a:rPr lang="en-US" sz="2400" spc="-10" dirty="0" smtClean="0">
                <a:latin typeface="Calibri" pitchFamily="34" charset="0"/>
                <a:cs typeface="Calibri" pitchFamily="34" charset="0"/>
              </a:rPr>
              <a:t> having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10" dirty="0" smtClean="0">
                <a:latin typeface="Calibri" pitchFamily="34" charset="0"/>
                <a:cs typeface="Calibri" pitchFamily="34" charset="0"/>
              </a:rPr>
              <a:t>evolved 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about 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1500 million </a:t>
            </a:r>
            <a:r>
              <a:rPr lang="en-US" sz="2400" spc="-15" dirty="0" smtClean="0">
                <a:latin typeface="Calibri" pitchFamily="34" charset="0"/>
                <a:cs typeface="Calibri" pitchFamily="34" charset="0"/>
              </a:rPr>
              <a:t>years ago,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400" spc="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15" dirty="0" smtClean="0">
                <a:latin typeface="Calibri" pitchFamily="34" charset="0"/>
                <a:cs typeface="Calibri" pitchFamily="34" charset="0"/>
              </a:rPr>
              <a:t>extend</a:t>
            </a:r>
            <a:r>
              <a:rPr lang="en-US" sz="2400" spc="-10" dirty="0" smtClean="0">
                <a:latin typeface="Calibri" pitchFamily="34" charset="0"/>
                <a:cs typeface="Calibri" pitchFamily="34" charset="0"/>
              </a:rPr>
              <a:t> from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15" dirty="0" smtClean="0">
                <a:latin typeface="Calibri" pitchFamily="34" charset="0"/>
                <a:cs typeface="Calibri" pitchFamily="34" charset="0"/>
              </a:rPr>
              <a:t>Gujarat</a:t>
            </a:r>
            <a:r>
              <a:rPr lang="en-US" sz="2400" spc="-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through </a:t>
            </a:r>
            <a:r>
              <a:rPr lang="en-US" sz="2400" spc="-44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Rajasthan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15" dirty="0" smtClean="0">
                <a:latin typeface="Calibri" pitchFamily="34" charset="0"/>
                <a:cs typeface="Calibri" pitchFamily="34" charset="0"/>
              </a:rPr>
              <a:t>to</a:t>
            </a:r>
            <a:r>
              <a:rPr lang="en-US" sz="2400" spc="-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Haryana–Delhi.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R="5080">
              <a:lnSpc>
                <a:spcPct val="150000"/>
              </a:lnSpc>
              <a:spcBef>
                <a:spcPts val="105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spc="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spurs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of the </a:t>
            </a:r>
            <a:r>
              <a:rPr lang="en-US" sz="2400" spc="-15" dirty="0" err="1" smtClean="0">
                <a:latin typeface="Calibri" pitchFamily="34" charset="0"/>
                <a:cs typeface="Calibri" pitchFamily="34" charset="0"/>
              </a:rPr>
              <a:t>Aravallis</a:t>
            </a:r>
            <a:r>
              <a:rPr lang="en-US" sz="2400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10" dirty="0" smtClean="0">
                <a:latin typeface="Calibri" pitchFamily="34" charset="0"/>
                <a:cs typeface="Calibri" pitchFamily="34" charset="0"/>
              </a:rPr>
              <a:t>are 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popularly </a:t>
            </a:r>
            <a:r>
              <a:rPr lang="en-US" sz="2400" spc="-44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known 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as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Delhi </a:t>
            </a:r>
            <a:r>
              <a:rPr lang="en-US" sz="2400" spc="-10" dirty="0" smtClean="0">
                <a:latin typeface="Calibri" pitchFamily="34" charset="0"/>
                <a:cs typeface="Calibri" pitchFamily="34" charset="0"/>
              </a:rPr>
              <a:t>Ridge 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in Delhi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which</a:t>
            </a:r>
            <a:r>
              <a:rPr lang="en-US" sz="2400" spc="3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10" dirty="0" smtClean="0">
                <a:latin typeface="Calibri" pitchFamily="34" charset="0"/>
                <a:cs typeface="Calibri" pitchFamily="34" charset="0"/>
              </a:rPr>
              <a:t>is</a:t>
            </a:r>
            <a:r>
              <a:rPr lang="en-US" sz="2400" spc="5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divided</a:t>
            </a:r>
            <a:r>
              <a:rPr lang="en-US" sz="2400" spc="4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15" dirty="0" smtClean="0">
                <a:latin typeface="Calibri" pitchFamily="34" charset="0"/>
                <a:cs typeface="Calibri" pitchFamily="34" charset="0"/>
              </a:rPr>
              <a:t>into</a:t>
            </a:r>
            <a:r>
              <a:rPr lang="en-US" sz="2400" spc="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n-US" sz="2400" spc="4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Northern.</a:t>
            </a:r>
          </a:p>
          <a:p>
            <a:pPr marR="5080">
              <a:lnSpc>
                <a:spcPct val="150000"/>
              </a:lnSpc>
              <a:spcBef>
                <a:spcPts val="105"/>
              </a:spcBef>
            </a:pPr>
            <a:r>
              <a:rPr lang="en-US" sz="2400" dirty="0">
                <a:latin typeface="Calibri"/>
                <a:cs typeface="Calibri"/>
              </a:rPr>
              <a:t>The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landscape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is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undulating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with </a:t>
            </a:r>
            <a:r>
              <a:rPr lang="en-US" sz="2400" spc="-44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gentle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slopes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and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dotted</a:t>
            </a:r>
            <a:r>
              <a:rPr lang="en-US" sz="2400" spc="-10" dirty="0">
                <a:latin typeface="Calibri"/>
                <a:cs typeface="Calibri"/>
              </a:rPr>
              <a:t> with </a:t>
            </a:r>
            <a:r>
              <a:rPr lang="en-US" sz="2400" spc="-5" dirty="0">
                <a:latin typeface="Calibri"/>
                <a:cs typeface="Calibri"/>
              </a:rPr>
              <a:t> numerous </a:t>
            </a:r>
            <a:r>
              <a:rPr lang="en-US" sz="2400" spc="-5" dirty="0" err="1">
                <a:latin typeface="Calibri"/>
                <a:cs typeface="Calibri"/>
              </a:rPr>
              <a:t>morrum</a:t>
            </a:r>
            <a:r>
              <a:rPr lang="en-US" sz="2400" spc="-5" dirty="0">
                <a:latin typeface="Calibri"/>
                <a:cs typeface="Calibri"/>
              </a:rPr>
              <a:t> and </a:t>
            </a:r>
            <a:r>
              <a:rPr lang="en-US" sz="2400" spc="-15" dirty="0">
                <a:latin typeface="Calibri"/>
                <a:cs typeface="Calibri"/>
              </a:rPr>
              <a:t>clay </a:t>
            </a:r>
            <a:r>
              <a:rPr lang="en-US" sz="2400" spc="-5" dirty="0">
                <a:latin typeface="Calibri"/>
                <a:cs typeface="Calibri"/>
              </a:rPr>
              <a:t>mined 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pits </a:t>
            </a:r>
            <a:r>
              <a:rPr lang="en-US" sz="2400" dirty="0">
                <a:latin typeface="Calibri"/>
                <a:cs typeface="Calibri"/>
              </a:rPr>
              <a:t>of </a:t>
            </a:r>
            <a:r>
              <a:rPr lang="en-US" sz="2400" spc="-10" dirty="0">
                <a:latin typeface="Calibri"/>
                <a:cs typeface="Calibri"/>
              </a:rPr>
              <a:t>different sizes, </a:t>
            </a:r>
            <a:r>
              <a:rPr lang="en-US" sz="2400" spc="-5" dirty="0">
                <a:latin typeface="Calibri"/>
                <a:cs typeface="Calibri"/>
              </a:rPr>
              <a:t>depths </a:t>
            </a:r>
            <a:r>
              <a:rPr lang="en-US" sz="2400" dirty="0">
                <a:latin typeface="Calibri"/>
                <a:cs typeface="Calibri"/>
              </a:rPr>
              <a:t>and 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shapes.</a:t>
            </a:r>
          </a:p>
          <a:p>
            <a:pPr marR="5080">
              <a:lnSpc>
                <a:spcPct val="150000"/>
              </a:lnSpc>
              <a:spcBef>
                <a:spcPts val="105"/>
              </a:spcBef>
            </a:pPr>
            <a:endParaRPr lang="en-US" sz="2400" spc="-5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6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Biodiversity Parks of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elhi 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918893" y="4745465"/>
            <a:ext cx="3899627" cy="6469000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564853" y="-240751"/>
            <a:ext cx="4201351" cy="75863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2806" y="1981200"/>
            <a:ext cx="38947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200" spc="-15" dirty="0">
                <a:latin typeface="Cambria" pitchFamily="18" charset="0"/>
                <a:cs typeface="Arial"/>
              </a:rPr>
              <a:t>LADO</a:t>
            </a:r>
            <a:r>
              <a:rPr lang="en-US" sz="3200" spc="20" dirty="0">
                <a:latin typeface="Cambria" pitchFamily="18" charset="0"/>
                <a:cs typeface="Arial"/>
              </a:rPr>
              <a:t> </a:t>
            </a:r>
            <a:r>
              <a:rPr lang="en-US" sz="3200" spc="-15" dirty="0">
                <a:latin typeface="Cambria" pitchFamily="18" charset="0"/>
                <a:cs typeface="Arial"/>
              </a:rPr>
              <a:t>SARAI</a:t>
            </a:r>
            <a:r>
              <a:rPr lang="en-US" sz="3200" spc="20" dirty="0">
                <a:latin typeface="Cambria" pitchFamily="18" charset="0"/>
                <a:cs typeface="Arial"/>
              </a:rPr>
              <a:t> </a:t>
            </a:r>
            <a:r>
              <a:rPr lang="en-US" sz="3200" dirty="0">
                <a:latin typeface="Cambria" pitchFamily="18" charset="0"/>
                <a:cs typeface="Arial"/>
              </a:rPr>
              <a:t>GOLF</a:t>
            </a:r>
            <a:r>
              <a:rPr lang="en-US" sz="3200" spc="-25" dirty="0">
                <a:latin typeface="Cambria" pitchFamily="18" charset="0"/>
                <a:cs typeface="Arial"/>
              </a:rPr>
              <a:t> </a:t>
            </a:r>
            <a:r>
              <a:rPr lang="en-US" sz="3200" spc="-5" dirty="0" smtClean="0">
                <a:latin typeface="Cambria" pitchFamily="18" charset="0"/>
                <a:cs typeface="Arial"/>
              </a:rPr>
              <a:t>COURSE</a:t>
            </a:r>
            <a:endParaRPr lang="en-US" sz="3200" dirty="0">
              <a:latin typeface="Cambria" pitchFamily="18" charset="0"/>
              <a:cs typeface="Arial"/>
            </a:endParaRPr>
          </a:p>
          <a:p>
            <a:endParaRPr lang="en-US" sz="3200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39807" y="7308894"/>
            <a:ext cx="4724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200" spc="-5" dirty="0">
                <a:latin typeface="Cambria" pitchFamily="18" charset="0"/>
                <a:cs typeface="Arial"/>
              </a:rPr>
              <a:t>SPORTS</a:t>
            </a:r>
            <a:r>
              <a:rPr lang="en-US" sz="1600" spc="-5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Cambria" pitchFamily="18" charset="0"/>
                <a:cs typeface="Arial"/>
              </a:rPr>
              <a:t>COMPLEX- DWARKA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915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Biodiversity Parks of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elhi 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pSp>
        <p:nvGrpSpPr>
          <p:cNvPr id="9" name="object 5"/>
          <p:cNvGrpSpPr/>
          <p:nvPr/>
        </p:nvGrpSpPr>
        <p:grpSpPr>
          <a:xfrm>
            <a:off x="1434306" y="1427164"/>
            <a:ext cx="10172700" cy="7869235"/>
            <a:chOff x="0" y="0"/>
            <a:chExt cx="9144000" cy="6858000"/>
          </a:xfrm>
        </p:grpSpPr>
        <p:pic>
          <p:nvPicPr>
            <p:cNvPr id="10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078853" cy="3429000"/>
            </a:xfrm>
            <a:prstGeom prst="rect">
              <a:avLst/>
            </a:prstGeom>
          </p:spPr>
        </p:pic>
        <p:pic>
          <p:nvPicPr>
            <p:cNvPr id="12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8600" y="3449065"/>
              <a:ext cx="5105399" cy="3408930"/>
            </a:xfrm>
            <a:prstGeom prst="rect">
              <a:avLst/>
            </a:prstGeom>
          </p:spPr>
        </p:pic>
      </p:grpSp>
      <p:sp>
        <p:nvSpPr>
          <p:cNvPr id="13" name="object 8"/>
          <p:cNvSpPr txBox="1"/>
          <p:nvPr/>
        </p:nvSpPr>
        <p:spPr>
          <a:xfrm>
            <a:off x="1624807" y="8278634"/>
            <a:ext cx="429148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mbria" pitchFamily="18" charset="0"/>
                <a:cs typeface="Arial"/>
              </a:rPr>
              <a:t>NEIGHBOURHOOD PARK -  DWARKA</a:t>
            </a:r>
          </a:p>
        </p:txBody>
      </p:sp>
      <p:sp>
        <p:nvSpPr>
          <p:cNvPr id="16" name="object 9"/>
          <p:cNvSpPr txBox="1"/>
          <p:nvPr/>
        </p:nvSpPr>
        <p:spPr>
          <a:xfrm>
            <a:off x="1434306" y="5562476"/>
            <a:ext cx="449294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Cambria" pitchFamily="18" charset="0"/>
                <a:cs typeface="Arial"/>
              </a:rPr>
              <a:t>PARK IN DDA HOUSING –</a:t>
            </a:r>
          </a:p>
          <a:p>
            <a:pPr marL="12700">
              <a:lnSpc>
                <a:spcPct val="100000"/>
              </a:lnSpc>
            </a:pPr>
            <a:r>
              <a:rPr sz="3200" spc="-15" dirty="0">
                <a:latin typeface="Cambria" pitchFamily="18" charset="0"/>
                <a:cs typeface="Arial"/>
              </a:rPr>
              <a:t>VASANT KUNJ</a:t>
            </a:r>
          </a:p>
        </p:txBody>
      </p:sp>
    </p:spTree>
    <p:extLst>
      <p:ext uri="{BB962C8B-B14F-4D97-AF65-F5344CB8AC3E}">
        <p14:creationId xmlns:p14="http://schemas.microsoft.com/office/powerpoint/2010/main" val="182171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Biodiversity Parks of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elhi 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4" name="object 7"/>
          <p:cNvSpPr txBox="1">
            <a:spLocks noGrp="1"/>
          </p:cNvSpPr>
          <p:nvPr>
            <p:ph type="title"/>
          </p:nvPr>
        </p:nvSpPr>
        <p:spPr>
          <a:xfrm>
            <a:off x="6706330" y="2438400"/>
            <a:ext cx="4900676" cy="1515800"/>
          </a:xfrm>
          <a:prstGeom prst="rect">
            <a:avLst/>
          </a:prstGeom>
          <a:ln w="9525">
            <a:noFill/>
          </a:ln>
        </p:spPr>
        <p:txBody>
          <a:bodyPr vert="horz" wrap="square" lIns="0" tIns="38100" rIns="0" bIns="0" rtlCol="0">
            <a:spAutoFit/>
          </a:bodyPr>
          <a:lstStyle/>
          <a:p>
            <a:pPr marL="92075" marR="663575">
              <a:lnSpc>
                <a:spcPct val="100000"/>
              </a:lnSpc>
              <a:spcBef>
                <a:spcPts val="300"/>
              </a:spcBef>
            </a:pPr>
            <a:r>
              <a:rPr sz="3200" spc="-5" dirty="0">
                <a:solidFill>
                  <a:schemeClr val="tx1"/>
                </a:solidFill>
                <a:latin typeface="Cambria" pitchFamily="18" charset="0"/>
                <a:ea typeface="+mn-ea"/>
                <a:cs typeface="Arial"/>
              </a:rPr>
              <a:t>LAND FOR SOLID  WASTE  MANAGEMENT  (SWM)</a:t>
            </a:r>
          </a:p>
        </p:txBody>
      </p:sp>
      <p:sp>
        <p:nvSpPr>
          <p:cNvPr id="15" name="object 8"/>
          <p:cNvSpPr txBox="1"/>
          <p:nvPr/>
        </p:nvSpPr>
        <p:spPr>
          <a:xfrm>
            <a:off x="915924" y="8527291"/>
            <a:ext cx="589048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Cambria" pitchFamily="18" charset="0"/>
                <a:cs typeface="Arial"/>
              </a:rPr>
              <a:t>CITY LEVEL  MILLENIUM PARK,  ON DISUSED  LANDFILL SITE</a:t>
            </a:r>
          </a:p>
        </p:txBody>
      </p:sp>
      <p:pic>
        <p:nvPicPr>
          <p:cNvPr id="17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6406" y="5067297"/>
            <a:ext cx="5867400" cy="4457703"/>
          </a:xfrm>
          <a:prstGeom prst="rect">
            <a:avLst/>
          </a:prstGeom>
        </p:spPr>
      </p:pic>
      <p:pic>
        <p:nvPicPr>
          <p:cNvPr id="18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5130" y="1790699"/>
            <a:ext cx="5676618" cy="3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1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</TotalTime>
  <Words>369</Words>
  <Application>Microsoft Office PowerPoint</Application>
  <PresentationFormat>Custom</PresentationFormat>
  <Paragraphs>44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PUBLIC FACILITIES -SOCIAL  INFRASTRUCTURE</vt:lpstr>
      <vt:lpstr>PowerPoint Presentation</vt:lpstr>
      <vt:lpstr>PowerPoint Presentation</vt:lpstr>
      <vt:lpstr>PowerPoint Presentation</vt:lpstr>
      <vt:lpstr>Aravalii Biodiversity Park</vt:lpstr>
      <vt:lpstr>Aravalii Biodiversity Park</vt:lpstr>
      <vt:lpstr>PowerPoint Presentation</vt:lpstr>
      <vt:lpstr>PowerPoint Presentation</vt:lpstr>
      <vt:lpstr>LAND FOR SOLID  WASTE  MANAGEMENT  (SWM)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Aashu</cp:lastModifiedBy>
  <cp:revision>11</cp:revision>
  <dcterms:created xsi:type="dcterms:W3CDTF">2022-09-07T10:47:27Z</dcterms:created>
  <dcterms:modified xsi:type="dcterms:W3CDTF">2022-09-08T06:08:55Z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2022-09-07T00:00:00Z</vt:filetime>
  </property>
</Properties>
</file>