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299" r:id="rId12"/>
    <p:sldId id="301" r:id="rId13"/>
    <p:sldId id="302" r:id="rId14"/>
    <p:sldId id="303" r:id="rId15"/>
    <p:sldId id="304" r:id="rId16"/>
    <p:sldId id="30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96"/>
  </p:normalViewPr>
  <p:slideViewPr>
    <p:cSldViewPr snapToGrid="0" snapToObjects="1">
      <p:cViewPr varScale="1">
        <p:scale>
          <a:sx n="80" d="100"/>
          <a:sy n="80" d="100"/>
        </p:scale>
        <p:origin x="54" y="7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47659CB-BF84-F74F-95EB-6F953048C7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School of …………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B7085A3-07F8-A34F-9A0B-6F4694CDA1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A5B50-FE66-4811-A7C0-F2204DDD6E2E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FA908EB-DD7C-3B4A-A7DF-2AF619263E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CB1C41E-5188-D247-8003-4D23BEC7A9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92BAF-94A5-4240-A2BF-E6524060C5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61773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School of …………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C690E-70AB-4958-AB81-B252725AC6AD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DEA72-A9DA-0241-B584-7E6AEC2B0F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0357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1459979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285298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45996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3422009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668058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84126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0951782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014361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1688305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88398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2221331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3797470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590212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1776876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3020627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D2E9CB54-D444-44B1-8D57-055021D27D87}" type="datetime1">
              <a:rPr lang="en-IN" smtClean="0"/>
              <a:pPr/>
              <a:t>07-09-2022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xmlns="" id="{071AA0EE-48AD-41CF-B8E1-209D0808998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School of …………</a:t>
            </a:r>
          </a:p>
        </p:txBody>
      </p:sp>
    </p:spTree>
    <p:extLst>
      <p:ext uri="{BB962C8B-B14F-4D97-AF65-F5344CB8AC3E}">
        <p14:creationId xmlns:p14="http://schemas.microsoft.com/office/powerpoint/2010/main" val="119845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A51A5-507D-7240-9F56-DD7EA04A7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4C527D8-0F25-C74A-A33A-50E2C4ECC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87DB8D-2085-BA4F-BAA0-77C984454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89C56-92CE-47B2-ACB2-4F555ABA3A72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14435B-1C12-E548-9938-754F28F1C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0445A2-F60F-8B4C-8CF6-5D16442B9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5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0795C-9FBC-E649-BC83-1E0949D0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C366DD0-31C0-B144-B38B-DD81A100AB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741D1B-40DA-2741-A4B3-7EAAD6A42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58B1-DF52-4F70-B763-700FC8E9FEA0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3DE584-0159-E747-A6DC-AA897D1E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84B54D-88D0-5843-AB57-7A4A6194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9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F6ED751-46A5-E944-BFD1-641899762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849067-FF63-A545-B8AB-1D4C2EB81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8A832E-7C18-E844-AD16-385329DD3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87FA2-9D0A-48BA-8A36-22DA4A1EC439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ED703F-ADE5-7446-B855-CC8642245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BBBEDA4-FFEC-2D4E-8187-CE6014862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1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FFA42D-0166-F145-BD9D-8B3F9DD6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7C57CD-2153-2947-8A7E-E315EC1F1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71A5E5-6204-D748-9A98-B9C434AF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34AB2-DC36-478B-AB99-42055C145F48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A08948-513D-EE42-BC00-37C518792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CB9B26-AAA6-5349-A5C1-4C213833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0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29FFC2-AB03-DB42-9BD8-B2227823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300DE38-3033-9F47-AA4C-8B5E13B4D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17132D-85B2-7949-AF1E-F8BE8D429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DFD8A-3890-4F1F-B12B-D681F9110C31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D7402D-FCC8-324B-9252-6DB27CF5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4C1BD5-59DB-F841-84E8-7C615B4D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0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97CB5-04AC-B145-8DFB-EB6410E6E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F8E368-D415-204B-ACAA-F2A7CF20C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017E3FC-7CBB-1247-A715-756F7891E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BD3D62-50EC-C044-98A5-8700F758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06B72-FD0C-4718-AF10-7BB8D430169A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A2EAB96-574C-E141-B587-FE77CA3A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07F35D1-150B-B64E-B84A-2048D42B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1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B7533F-17AF-804A-A825-268C243B3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E659667-F4B2-D34A-84DB-2D0B3B7E9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3CC843-ECAB-E845-A911-4684E7635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B39753F-B4DE-CE4B-B215-45927F9B7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0267AF6-C258-E74A-972A-43ACAF121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3AB73E8-AA99-9D44-B73A-36DAB298D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F295-340C-4891-B250-3853F7357173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0067D41-A024-DF40-9456-B595B182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22720FB-7B0C-3744-BA3E-16919C38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BF3F3C-AADB-6B41-A93A-646C80736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5F44714-C02E-224F-9D69-9FD099B1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84F0-01E0-40D7-8F57-047FE452AF4F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428516B-7AA2-444C-8C23-2484FBA98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B44E81-FED1-6D4E-AA56-C9066054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1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AB9069D-ACC1-2846-BB69-0C25ABE41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3A4AA-E395-466A-A7A4-6B7D85D26E0C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67E34F7-C671-004D-809D-FAA83529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B55E6A-D1AE-1B44-AE7B-9AA711C28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05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79681E-D7B2-6449-AF06-3270CDE66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82A3C9-366D-3940-BC0B-0CFC92033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953DC75-2188-D14F-8B64-470BD5171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C69DD6-BF4D-1F43-9CC6-5D52D231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93B69-3894-4C77-B995-7BDB70807655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8346F58-8566-B14B-9E2D-ADD0E319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B0B562-EE07-E941-B226-A14AAE53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8EB8B-69D9-6A4D-9AB7-AFFFB081E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53FAE5A-CA14-1A43-91AA-DCAA4B553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E1AAA7-3BF0-344A-88DF-721AE46FD4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3809F0-5FCF-8B4E-A9EF-F54690804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E046-EB2A-4FB4-8D5F-BBE901205507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E36D1F-45BA-FA43-9565-4D8F77952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A31EC5-CE1A-2F4E-AB06-9D0E90530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7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2329BE7-407A-964A-8517-6D42CF67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7E2056-654E-8345-A333-D4E1EA341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FC04D6-869A-864D-95B4-1005B9A7C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2BA8A-BF79-426D-BD2A-1233791274C1}" type="datetime1">
              <a:rPr lang="en-US" smtClean="0"/>
              <a:pPr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2A2738-A23A-F74B-92DF-8746BC7CD0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72659A-8EA6-A843-9183-BBE98959F8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3F5DA-0F3F-FF46-BDE9-7495294E9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7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 fontAlgn="base"/>
            <a:endParaRPr lang="en-IN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3AA6E5BF-E1DB-4665-A392-D48E44852D18}"/>
              </a:ext>
            </a:extLst>
          </p:cNvPr>
          <p:cNvSpPr txBox="1">
            <a:spLocks noChangeArrowheads="1"/>
          </p:cNvSpPr>
          <p:nvPr/>
        </p:nvSpPr>
        <p:spPr>
          <a:xfrm>
            <a:off x="3" y="6422707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                                                                           Ar. </a:t>
            </a:r>
            <a:r>
              <a:rPr kumimoji="0" lang="en-IN" altLang="zh-CN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Kavita</a:t>
            </a:r>
            <a:r>
              <a:rPr kumimoji="0" lang="en-IN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 </a:t>
            </a:r>
            <a:r>
              <a:rPr kumimoji="0" lang="en-IN" altLang="zh-CN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Nagpal</a:t>
            </a: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D8ED576-2121-493C-8981-AB2BE7761D8F}"/>
              </a:ext>
            </a:extLst>
          </p:cNvPr>
          <p:cNvSpPr txBox="1"/>
          <p:nvPr/>
        </p:nvSpPr>
        <p:spPr>
          <a:xfrm>
            <a:off x="3158926" y="1900989"/>
            <a:ext cx="609372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Management</a:t>
            </a:r>
          </a:p>
          <a:p>
            <a:pPr algn="ctr"/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24687" y="0"/>
            <a:ext cx="101917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25002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MAN-MADE DISASTERS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5A5854E-AEFB-4767-915E-BC904273908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5551" y="1143010"/>
            <a:ext cx="8395147" cy="521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0917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Disaster, Vulnerability &amp; Hazard</a:t>
            </a:r>
            <a:endParaRPr lang="en-US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9D0A827-6A83-47B5-BF1D-2563755EB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502" y="1089808"/>
            <a:ext cx="8705245" cy="5068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6068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</a:t>
            </a:r>
            <a:endParaRPr lang="en-US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F1C7544-C84B-40E0-A124-567735F3FD5E}"/>
              </a:ext>
            </a:extLst>
          </p:cNvPr>
          <p:cNvSpPr txBox="1"/>
          <p:nvPr/>
        </p:nvSpPr>
        <p:spPr>
          <a:xfrm>
            <a:off x="571500" y="1536174"/>
            <a:ext cx="1133901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Hazard ? How is it classified?</a:t>
            </a:r>
            <a:r>
              <a:rPr lang="en-US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9A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 may be defined as “</a:t>
            </a:r>
            <a:r>
              <a:rPr lang="en-US" sz="16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dangerous condition or event, that threat or have the potential for causing injury to life or damage to property or the environment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 ‘hazard’ owes its origin to the word ‘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hasard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in old French and ‘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az-zahr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in Arabic meaning ‘chance’ or ‘luck’.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Hazards can be grouped into two broad categories namely natural and manmade.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hazards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hazards which are caused because of natural phenomena.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(hazards with meteorological, geological or even biological origin). Ex. cyclones, tsunamis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Landslides, floods, drought, fires are socio-natural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hazards since their causes are both natural and man made.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Manmade hazards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hazards which are due to human negligence.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Manmade hazards are associated with industries or energy generation facilities and include explosions, leakage of toxic waste, pollution, dam failure, wars, etc.</a:t>
            </a:r>
          </a:p>
        </p:txBody>
      </p:sp>
    </p:spTree>
    <p:extLst>
      <p:ext uri="{BB962C8B-B14F-4D97-AF65-F5344CB8AC3E}">
        <p14:creationId xmlns:p14="http://schemas.microsoft.com/office/powerpoint/2010/main" val="30641015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</a:t>
            </a:r>
            <a:endParaRPr lang="en-US" sz="32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ACBBD428-3545-446F-AB95-E316E2B927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332" y="1579611"/>
            <a:ext cx="6093344" cy="20367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18DE9B6-E407-4ECF-851A-2652E071F4B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2786" y="1624430"/>
            <a:ext cx="5711882" cy="1505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689C75B-585D-46EA-8660-E60896840A8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6124" y="3728367"/>
            <a:ext cx="6559745" cy="26876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F1997E2-8620-4CC0-9D80-D95E5098BEB2}"/>
              </a:ext>
            </a:extLst>
          </p:cNvPr>
          <p:cNvSpPr txBox="1"/>
          <p:nvPr/>
        </p:nvSpPr>
        <p:spPr>
          <a:xfrm>
            <a:off x="4094328" y="1102228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TYPES OF HAZARDS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26240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A85615-3518-4BCB-81B7-26FBCEDA35B3}"/>
              </a:ext>
            </a:extLst>
          </p:cNvPr>
          <p:cNvSpPr txBox="1"/>
          <p:nvPr/>
        </p:nvSpPr>
        <p:spPr>
          <a:xfrm>
            <a:off x="239685" y="1477960"/>
            <a:ext cx="1171262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 may be defined as “</a:t>
            </a:r>
            <a:r>
              <a:rPr lang="en-US" sz="16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extent to which a community, structure, services or geographic area is likely to be damaged or disrupted by the impact of particular hazard, on account of their nature, construction and proximity to hazardous terrains or a disaster prone area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algn="l"/>
            <a:endParaRPr lang="en-US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Vulnerabilities can be categorized into </a:t>
            </a:r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Physical, Social, Economical &amp; Environmental vulnerabilities.</a:t>
            </a:r>
          </a:p>
          <a:p>
            <a:pPr algn="l"/>
            <a:endParaRPr lang="en-US" sz="1600" b="1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6AB2B76-C142-4E78-A65D-7D29973861D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0321" y="2963772"/>
            <a:ext cx="6876383" cy="3326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0150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Vulnerability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A85615-3518-4BCB-81B7-26FBCEDA35B3}"/>
              </a:ext>
            </a:extLst>
          </p:cNvPr>
          <p:cNvSpPr txBox="1"/>
          <p:nvPr/>
        </p:nvSpPr>
        <p:spPr>
          <a:xfrm>
            <a:off x="239685" y="1477960"/>
            <a:ext cx="11712623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Vulnerability: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notions of who and what may be damaged or destroyed by natural hazard such as earthquakes or floods.</a:t>
            </a:r>
          </a:p>
          <a:p>
            <a:pPr algn="l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based on the physical condition of people and elements at risk such as buildings, infrastructure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and their proximity, location and nature of the hazard. It also relates to the technical capability of</a:t>
            </a:r>
          </a:p>
          <a:p>
            <a:pPr algn="l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and structures to resist the forces acting upon them during a hazard event.</a:t>
            </a: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Vulnerability: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the inability of the affected population to endure unfavorable impacts of hazards.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social aspects such as levels of literacy, good governance, social justice, conventional values, customs and ideological beliefs.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seeks to estimate the effects of events on vulnerable groups of society to respond to hazards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Vulnerability: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refers to potential impacts of hazards on assets and business processes.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economic vulnerability is dependent to a great extent on the economic status of individuals, communities and nations.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Vulnerability: 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aftermath of natural resources depletion and resource degradation.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692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and Capacity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D9C68D7-AE66-40E0-8993-F9078A630003}"/>
              </a:ext>
            </a:extLst>
          </p:cNvPr>
          <p:cNvSpPr txBox="1"/>
          <p:nvPr/>
        </p:nvSpPr>
        <p:spPr>
          <a:xfrm>
            <a:off x="702860" y="1597537"/>
            <a:ext cx="109386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Is a situation involving exposure to danger or the possibility that something unpleasant or unwelcome will happen.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context of disaster management, risk is viewed ‘as the product of the interaction of potentially damaging event and vulnerable conditions of a society or element exposed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2FB6C8A-1830-4B42-8222-2293CFB556C6}"/>
              </a:ext>
            </a:extLst>
          </p:cNvPr>
          <p:cNvSpPr txBox="1"/>
          <p:nvPr/>
        </p:nvSpPr>
        <p:spPr>
          <a:xfrm>
            <a:off x="702859" y="3182485"/>
            <a:ext cx="1077490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Is defined as the ‘resources, means and strengths which exist in households and communities which enable them to cope with, withstand, prepare for, prevent, mitigate or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 recover from disaster’.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types: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Capacity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Socio-economic Capacity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0629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B468023-D954-4172-BBB5-A4BFF598F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8966" y="1224676"/>
            <a:ext cx="3747130" cy="505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2889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97A07D3-EAC5-4C1C-BD9E-C5BE01261CD8}"/>
              </a:ext>
            </a:extLst>
          </p:cNvPr>
          <p:cNvSpPr txBox="1"/>
          <p:nvPr/>
        </p:nvSpPr>
        <p:spPr>
          <a:xfrm>
            <a:off x="475966" y="1662342"/>
            <a:ext cx="1148032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Disasters: Natural disasters are primarily natural events.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natural disaster category can be divided into five disaster group: </a:t>
            </a:r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biological, geophysical, meteorological, hydrological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climatological.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16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Meteorological Disasters: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Meteorological disasters are events triggered by short-live or small to meso-scale atmospheric processes. The storms can be subdivided into: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Tropical storm - Tropical disturbance, tropical depression, tropical storm and hurricane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Extra-tropical storm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Local/Convective storms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 startAt="2"/>
            </a:pPr>
            <a:r>
              <a:rPr lang="en-US" sz="16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Geophysical Disasters: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Geophysical disasters are events originating from the solid earth.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Earthquake: Earthquakes refer to tremors of the Earth.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important factors are –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Intensity/magnitude (Richter scale).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epicentre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   Volcano: Volcanic activity describe both the transport of magma and/or gases to the earth’s surface, which can be accompanied by tremors and eruptions.</a:t>
            </a:r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2202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89A4851-E0E3-400A-BF50-7DB743A52F87}"/>
              </a:ext>
            </a:extLst>
          </p:cNvPr>
          <p:cNvSpPr txBox="1"/>
          <p:nvPr/>
        </p:nvSpPr>
        <p:spPr>
          <a:xfrm>
            <a:off x="571500" y="1528784"/>
            <a:ext cx="1117410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Mass Movement: Mass movement refers to the movement of a quantity of debris/land/snow/ice that slides down a mountainside under the force of gravity. It can be subdivided into various types: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Rockfall – refers to quantities of rock or stone falling freely from a cliff face.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Subsidence – is the downward motion of the earth’s surface.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Avalanche – is any kind of rapid snow/ice movement and refers to the movement of quantity of snow or ice that slides down a mountainside under the force of gravity.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1190C6D-856B-4FB2-85BF-D3B0E599436E}"/>
              </a:ext>
            </a:extLst>
          </p:cNvPr>
          <p:cNvSpPr txBox="1"/>
          <p:nvPr/>
        </p:nvSpPr>
        <p:spPr>
          <a:xfrm>
            <a:off x="576618" y="3157797"/>
            <a:ext cx="1117410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en-US" sz="16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Hydrological Disasters: 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the events caused by deviations in the normal water cycle and/or overflow of bodies of water caused by the wind set-up. </a:t>
            </a:r>
          </a:p>
          <a:p>
            <a:pPr algn="l"/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further categorized into the following: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floods.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Storm surge/Coastal flood.</a:t>
            </a:r>
          </a:p>
          <a:p>
            <a:pPr algn="l"/>
            <a:endParaRPr lang="en-US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600" b="1" i="0" u="sng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Climatological Disasters: </a:t>
            </a: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Centre for Research on the Epidemiology of Disasters (CRED) it is ‘events caused by long lived/meso to macroscale processes. These are –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Disasters caused by extreme temperatures – Heat wave, Cold wave, Winter storm.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Drought – Drought is a long-enduring event caused by lack of rainfall. 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Wildfire – Wildfire refers to an uncertain burning fire, usually in wild lands, which causes damage to forests, agriculture, infrastructure and buildings.</a:t>
            </a:r>
          </a:p>
        </p:txBody>
      </p:sp>
    </p:spTree>
    <p:extLst>
      <p:ext uri="{BB962C8B-B14F-4D97-AF65-F5344CB8AC3E}">
        <p14:creationId xmlns:p14="http://schemas.microsoft.com/office/powerpoint/2010/main" val="60410804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1BF7373-F187-4520-B20E-DC5F635B7337}"/>
              </a:ext>
            </a:extLst>
          </p:cNvPr>
          <p:cNvSpPr txBox="1"/>
          <p:nvPr/>
        </p:nvSpPr>
        <p:spPr>
          <a:xfrm>
            <a:off x="486914" y="1536113"/>
            <a:ext cx="1144705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Biological Disasters: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disasters caused by the exposure of living organisms to germs and toxic substances. These are –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Epidemic – Either an unusual increase in the number of cases of an infectious disease which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already exists in the region or population concerned or the appearance of an infection previously absent from a region is termed as epidemic.</a:t>
            </a:r>
          </a:p>
          <a:p>
            <a:pPr marL="514350" indent="-514350" algn="l">
              <a:buAutoNum type="romanLcPeriod" startAt="2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Insect infestation – Invasive incursion and development of insects or parasites affect humans, animals, crops and materials adversely.</a:t>
            </a:r>
          </a:p>
          <a:p>
            <a:pPr marL="514350" indent="-514350" algn="l">
              <a:buAutoNum type="romanLcPeriod" startAt="2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 stampede – A stampede is an act of mass impulse among herd animals in which the herd together starts running with no clear direction or purpose.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2565046-66CA-46CA-8B07-45CDEBEBFDE2}"/>
              </a:ext>
            </a:extLst>
          </p:cNvPr>
          <p:cNvSpPr txBox="1"/>
          <p:nvPr/>
        </p:nvSpPr>
        <p:spPr>
          <a:xfrm>
            <a:off x="452508" y="4044521"/>
            <a:ext cx="1100123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Disasters: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reports, in 2012, there were 905 natural catastrophes worldwide, out of which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93% were natural disasters: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5% - Meteorological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36% - Hydrological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12% - Climatological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7% - Geophysical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271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DISASTERS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3254C19-2B63-4011-A2C4-6C745FB9944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9846" y="1636582"/>
            <a:ext cx="7206558" cy="46353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71DAA3-1A4E-41EC-815B-6F3606A72ADC}"/>
              </a:ext>
            </a:extLst>
          </p:cNvPr>
          <p:cNvSpPr txBox="1">
            <a:spLocks noChangeArrowheads="1"/>
          </p:cNvSpPr>
          <p:nvPr/>
        </p:nvSpPr>
        <p:spPr>
          <a:xfrm>
            <a:off x="3" y="6422707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                                                                           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4246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MAN-MADE DISASTERS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2070562-6654-4989-A6FA-DD9865446E6E}"/>
              </a:ext>
            </a:extLst>
          </p:cNvPr>
          <p:cNvSpPr txBox="1"/>
          <p:nvPr/>
        </p:nvSpPr>
        <p:spPr>
          <a:xfrm>
            <a:off x="499276" y="1796710"/>
            <a:ext cx="1169272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or man-made hazards are events that are caused by humans and occurs in or close to human settlements. These are mostly caused due to certain human conduct.</a:t>
            </a:r>
          </a:p>
          <a:p>
            <a:pPr algn="l"/>
            <a:endParaRPr lang="en-US" sz="1600" b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sz="16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Disasters: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Arson – Arson is the crime of intentionally and cruelly setting fire to buildings, wild lands, vehicles or other property with the intention to cause damage.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Civic disorders – Also known as civic unrest or civic strife caused by a group of people.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Terrorism – Is the systematic use of violence (terror) as a means of coercion for political purposes.</a:t>
            </a:r>
          </a:p>
          <a:p>
            <a:pPr algn="l"/>
            <a:endParaRPr lang="en-US" sz="16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rabicPeriod" startAt="2"/>
            </a:pPr>
            <a:r>
              <a:rPr lang="en-US" sz="16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Political Disasters: </a:t>
            </a: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of following type. 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 – Is an organized and often prolonged conflict that is carried out by states or non-state actors. Is characterized by extreme violence, social disruption and economic destruction. Types of wars based on weapons used –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weapons (CW) </a:t>
            </a: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 device that uses chemical formulated to inflict death or human beings.</a:t>
            </a:r>
            <a:endParaRPr lang="en-US" sz="1600" b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lphaLcParenR" startAt="2"/>
            </a:pPr>
            <a:r>
              <a:rPr lang="en-US" sz="160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 weapons </a:t>
            </a: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Uses biological agents (bacteria, virus &amp; fungi) for mass destruction and are also known as germ warfare.</a:t>
            </a:r>
            <a:endParaRPr lang="en-US" sz="1600" b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AutoNum type="alphaLcParenR" startAt="2"/>
            </a:pPr>
            <a:r>
              <a:rPr lang="en-US" sz="160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Nuclear weapons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Is a device that derive its destructive force from nuclear reactions.</a:t>
            </a:r>
          </a:p>
        </p:txBody>
      </p:sp>
    </p:spTree>
    <p:extLst>
      <p:ext uri="{BB962C8B-B14F-4D97-AF65-F5344CB8AC3E}">
        <p14:creationId xmlns:p14="http://schemas.microsoft.com/office/powerpoint/2010/main" val="413525053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MAN-MADE DISASTERS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5B7C4F7-2938-4340-9633-08E657AED2A2}"/>
              </a:ext>
            </a:extLst>
          </p:cNvPr>
          <p:cNvSpPr txBox="1"/>
          <p:nvPr/>
        </p:nvSpPr>
        <p:spPr>
          <a:xfrm>
            <a:off x="494730" y="1681575"/>
            <a:ext cx="11528947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lphaLcParenR" startAt="4"/>
            </a:pPr>
            <a:r>
              <a:rPr lang="en-US" sz="16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Armed conflict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Is a contested incompatibility which concerns government and/or territory where the use of armed force between two parties, of which at least one is the government of a state, resulted in at least 25 battle related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deaths – Journal of peace Research.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   Massacre – A massacre is a specific incident in which a military force, mob or other group kill</a:t>
            </a:r>
          </a:p>
          <a:p>
            <a:pPr algn="l"/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people – and the perpetrating party is perceived as in control of force, where the victimized party is perceived as helpless or innocent.</a:t>
            </a:r>
          </a:p>
          <a:p>
            <a:pPr algn="l"/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 Industrial Disasters: </a:t>
            </a: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of following types: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 Spill: Is a release occurring during the production, transportation or handling of hazardous chemical substances.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Explosion: An explosion can involve industrial structures. An explosion is a rapid increase in volume and release of energy in an extreme manner. Those are of –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Nuclear Plant explosion and radiation.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Explosion at other industrial plants.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  Transport accident – Transport accidents refer to accidents involving mechanized modes of</a:t>
            </a:r>
          </a:p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transport. They are of</a:t>
            </a:r>
            <a:endParaRPr lang="en-US" sz="16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1600" b="0" i="0" u="none" strike="noStrike" baseline="0" dirty="0">
                <a:solidFill>
                  <a:srgbClr val="669A9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     b)Water    c)</a:t>
            </a:r>
            <a:r>
              <a:rPr lang="en-US" sz="1600" b="0" i="0" u="none" strike="noStrike" baseline="0" dirty="0">
                <a:solidFill>
                  <a:srgbClr val="669A9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Railways    d)Roadways</a:t>
            </a:r>
            <a:endParaRPr lang="en-US" sz="16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988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571500" y="214313"/>
            <a:ext cx="10763251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600" dirty="0">
              <a:ea typeface="Arimo" charset="0"/>
              <a:cs typeface="Arimo" charset="0"/>
            </a:endParaRPr>
          </a:p>
        </p:txBody>
      </p:sp>
      <p:sp>
        <p:nvSpPr>
          <p:cNvPr id="7" name="Title 1"/>
          <p:cNvSpPr txBox="1">
            <a:spLocks noChangeArrowheads="1"/>
          </p:cNvSpPr>
          <p:nvPr/>
        </p:nvSpPr>
        <p:spPr>
          <a:xfrm>
            <a:off x="1" y="-15070"/>
            <a:ext cx="12191999" cy="1104878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 algn="ctr"/>
            <a:r>
              <a:rPr lang="en-US" sz="3200" b="1" i="0" u="sng" strike="noStrike" baseline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disasters &amp; it’s Causes</a:t>
            </a:r>
          </a:p>
        </p:txBody>
      </p:sp>
      <p:sp>
        <p:nvSpPr>
          <p:cNvPr id="17" name="Title 1"/>
          <p:cNvSpPr txBox="1">
            <a:spLocks noChangeArrowheads="1"/>
          </p:cNvSpPr>
          <p:nvPr/>
        </p:nvSpPr>
        <p:spPr>
          <a:xfrm>
            <a:off x="-1" y="6416040"/>
            <a:ext cx="12191997" cy="441960"/>
          </a:xfrm>
          <a:prstGeom prst="rect">
            <a:avLst/>
          </a:prstGeom>
          <a:solidFill>
            <a:srgbClr val="C00000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en-IN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nos"/>
                <a:ea typeface="+mj-ea"/>
                <a:cs typeface="+mj-cs"/>
              </a:rPr>
              <a:t>					     		</a:t>
            </a:r>
            <a:endParaRPr lang="zh-CN" altLang="en-US" sz="2400" b="1" dirty="0">
              <a:solidFill>
                <a:schemeClr val="bg1"/>
              </a:solidFill>
              <a:latin typeface="Tino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endParaRPr kumimoji="0" lang="en-IN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nos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038BD8C-D5D9-499B-B8E3-4086B521A5DB}"/>
              </a:ext>
            </a:extLst>
          </p:cNvPr>
          <p:cNvSpPr txBox="1"/>
          <p:nvPr/>
        </p:nvSpPr>
        <p:spPr>
          <a:xfrm>
            <a:off x="4428985" y="1197826"/>
            <a:ext cx="69057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MAN-MADE DISASTERS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4F9763F-D746-45D1-9B13-F998A2CB54AC}"/>
              </a:ext>
            </a:extLst>
          </p:cNvPr>
          <p:cNvSpPr txBox="1"/>
          <p:nvPr/>
        </p:nvSpPr>
        <p:spPr>
          <a:xfrm>
            <a:off x="344606" y="1539087"/>
            <a:ext cx="1184739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l">
              <a:buAutoNum type="romanLcPeriod" startAt="4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 Failure: Engineering is the science and technology used to meet the needs and demands of society. These includes buildings, aircrafts, etc. </a:t>
            </a:r>
            <a:r>
              <a:rPr lang="en-US" sz="16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eg.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Structural collapses.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Human Disasters: 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disasters are disasters that take place due to intentional or unintentional human behaviour.</a:t>
            </a:r>
          </a:p>
          <a:p>
            <a:pPr marL="514350" indent="-514350" algn="l">
              <a:buFont typeface="+mj-lt"/>
              <a:buAutoNum type="romanLcPeriod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error of judgement.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Stampede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Airplane crashes 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Road accidents</a:t>
            </a:r>
          </a:p>
          <a:p>
            <a:pPr algn="l"/>
            <a:endParaRPr lang="en-US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romanLcPeriod" startAt="2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Poisoning :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poisoning</a:t>
            </a:r>
          </a:p>
          <a:p>
            <a:pPr marL="457200" indent="-457200" algn="l">
              <a:buFont typeface="+mj-lt"/>
              <a:buAutoNum type="alphaLcParenR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monoxide (CO) poisoning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F6C8F9-72D9-4D4B-9849-A6013BB0F998}"/>
              </a:ext>
            </a:extLst>
          </p:cNvPr>
          <p:cNvSpPr txBox="1"/>
          <p:nvPr/>
        </p:nvSpPr>
        <p:spPr>
          <a:xfrm>
            <a:off x="344606" y="4780304"/>
            <a:ext cx="1150278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disaster is an unfortunate event that causes a large number of fatalities and damages. The increasing trends towards losses of both lives and property can be attributed to two broad reasons: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increase in the population density worldwide.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standards of living have augmented has various dimensions of disaster – Economic, Political, Psychological &amp; Social.</a:t>
            </a:r>
          </a:p>
        </p:txBody>
      </p:sp>
    </p:spTree>
    <p:extLst>
      <p:ext uri="{BB962C8B-B14F-4D97-AF65-F5344CB8AC3E}">
        <p14:creationId xmlns:p14="http://schemas.microsoft.com/office/powerpoint/2010/main" val="19796539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{0AF5710B-C9BE-D049-99F6-EA598E797940}tf10001119</Template>
  <TotalTime>4207</TotalTime>
  <Words>1739</Words>
  <Application>Microsoft Office PowerPoint</Application>
  <PresentationFormat>Widescreen</PresentationFormat>
  <Paragraphs>195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Arimo</vt:lpstr>
      <vt:lpstr>Calibri</vt:lpstr>
      <vt:lpstr>Calibri Light</vt:lpstr>
      <vt:lpstr>Times New Roman</vt:lpstr>
      <vt:lpstr>Tinos</vt:lpstr>
      <vt:lpstr>等线</vt:lpstr>
      <vt:lpstr>等线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VIJAY RAMALINGAM</dc:creator>
  <cp:lastModifiedBy>USER</cp:lastModifiedBy>
  <cp:revision>207</cp:revision>
  <dcterms:created xsi:type="dcterms:W3CDTF">2020-05-05T09:43:45Z</dcterms:created>
  <dcterms:modified xsi:type="dcterms:W3CDTF">2022-09-07T07:18:41Z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346792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