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9" r:id="rId6"/>
    <p:sldId id="260" r:id="rId7"/>
    <p:sldId id="261" r:id="rId8"/>
    <p:sldId id="263" r:id="rId9"/>
    <p:sldId id="265" r:id="rId10"/>
    <p:sldId id="270" r:id="rId11"/>
    <p:sldId id="264" r:id="rId12"/>
    <p:sldId id="271" r:id="rId13"/>
    <p:sldId id="266" r:id="rId14"/>
    <p:sldId id="267" r:id="rId15"/>
    <p:sldId id="268"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483E03-84A4-4FB6-BF97-710156A750D9}" type="datetimeFigureOut">
              <a:rPr lang="en-US" smtClean="0"/>
              <a:t>9/4/2022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AB4220-B287-4420-8C45-34B26B738452}" type="slidenum">
              <a:rPr lang="en-US" smtClean="0"/>
              <a:t>‹#›</a:t>
            </a:fld>
            <a:endParaRPr lang="en-US"/>
          </a:p>
        </p:txBody>
      </p:sp>
    </p:spTree>
    <p:extLst>
      <p:ext uri="{BB962C8B-B14F-4D97-AF65-F5344CB8AC3E}">
        <p14:creationId xmlns:p14="http://schemas.microsoft.com/office/powerpoint/2010/main" val="1665202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AB4220-B287-4420-8C45-34B26B738452}" type="slidenum">
              <a:rPr lang="en-US" smtClean="0"/>
              <a:t>15</a:t>
            </a:fld>
            <a:endParaRPr lang="en-US"/>
          </a:p>
        </p:txBody>
      </p:sp>
    </p:spTree>
    <p:extLst>
      <p:ext uri="{BB962C8B-B14F-4D97-AF65-F5344CB8AC3E}">
        <p14:creationId xmlns:p14="http://schemas.microsoft.com/office/powerpoint/2010/main" val="1450621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AB4220-B287-4420-8C45-34B26B738452}" type="slidenum">
              <a:rPr lang="en-US" smtClean="0"/>
              <a:t>16</a:t>
            </a:fld>
            <a:endParaRPr lang="en-US"/>
          </a:p>
        </p:txBody>
      </p:sp>
    </p:spTree>
    <p:extLst>
      <p:ext uri="{BB962C8B-B14F-4D97-AF65-F5344CB8AC3E}">
        <p14:creationId xmlns:p14="http://schemas.microsoft.com/office/powerpoint/2010/main" val="1450621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AB4220-B287-4420-8C45-34B26B738452}" type="slidenum">
              <a:rPr lang="en-US" smtClean="0"/>
              <a:t>17</a:t>
            </a:fld>
            <a:endParaRPr lang="en-US"/>
          </a:p>
        </p:txBody>
      </p:sp>
    </p:spTree>
    <p:extLst>
      <p:ext uri="{BB962C8B-B14F-4D97-AF65-F5344CB8AC3E}">
        <p14:creationId xmlns:p14="http://schemas.microsoft.com/office/powerpoint/2010/main" val="1450621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9348DEB-D955-4398-9DFD-8CE0462BB64D}" type="datetimeFigureOut">
              <a:rPr lang="en-US" smtClean="0"/>
              <a:pPr/>
              <a:t>9/4/2022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4B1954-6280-474D-A9EC-D51DC08F194D}" type="slidenum">
              <a:rPr lang="en-US" smtClean="0"/>
              <a:pPr/>
              <a:t>‹#›</a:t>
            </a:fld>
            <a:endParaRPr lang="en-US"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348DEB-D955-4398-9DFD-8CE0462BB64D}" type="datetimeFigureOut">
              <a:rPr lang="en-US" smtClean="0"/>
              <a:pPr/>
              <a:t>9/4/2022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4B1954-6280-474D-A9EC-D51DC08F194D}"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348DEB-D955-4398-9DFD-8CE0462BB64D}" type="datetimeFigureOut">
              <a:rPr lang="en-US" smtClean="0"/>
              <a:pPr/>
              <a:t>9/4/2022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4B1954-6280-474D-A9EC-D51DC08F194D}"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9348DEB-D955-4398-9DFD-8CE0462BB64D}" type="datetimeFigureOut">
              <a:rPr lang="en-US" smtClean="0"/>
              <a:pPr/>
              <a:t>9/4/2022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4B1954-6280-474D-A9EC-D51DC08F194D}"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348DEB-D955-4398-9DFD-8CE0462BB64D}" type="datetimeFigureOut">
              <a:rPr lang="en-US" smtClean="0"/>
              <a:pPr/>
              <a:t>9/4/2022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4B1954-6280-474D-A9EC-D51DC08F194D}"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9348DEB-D955-4398-9DFD-8CE0462BB64D}" type="datetimeFigureOut">
              <a:rPr lang="en-US" smtClean="0"/>
              <a:pPr/>
              <a:t>9/4/2022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4B1954-6280-474D-A9EC-D51DC08F194D}"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9348DEB-D955-4398-9DFD-8CE0462BB64D}" type="datetimeFigureOut">
              <a:rPr lang="en-US" smtClean="0"/>
              <a:pPr/>
              <a:t>9/4/2022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C4B1954-6280-474D-A9EC-D51DC08F194D}" type="slidenum">
              <a:rPr lang="en-US" smtClean="0"/>
              <a:pPr/>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9348DEB-D955-4398-9DFD-8CE0462BB64D}" type="datetimeFigureOut">
              <a:rPr lang="en-US" smtClean="0"/>
              <a:pPr/>
              <a:t>9/4/2022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C4B1954-6280-474D-A9EC-D51DC08F194D}"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348DEB-D955-4398-9DFD-8CE0462BB64D}" type="datetimeFigureOut">
              <a:rPr lang="en-US" smtClean="0"/>
              <a:pPr/>
              <a:t>9/4/2022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C4B1954-6280-474D-A9EC-D51DC08F194D}"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348DEB-D955-4398-9DFD-8CE0462BB64D}" type="datetimeFigureOut">
              <a:rPr lang="en-US" smtClean="0"/>
              <a:pPr/>
              <a:t>9/4/2022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4B1954-6280-474D-A9EC-D51DC08F194D}"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348DEB-D955-4398-9DFD-8CE0462BB64D}" type="datetimeFigureOut">
              <a:rPr lang="en-US" smtClean="0"/>
              <a:pPr/>
              <a:t>9/4/2022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4B1954-6280-474D-A9EC-D51DC08F194D}" type="slidenum">
              <a:rPr lang="en-US" smtClean="0"/>
              <a:pPr/>
              <a:t>‹#›</a:t>
            </a:fld>
            <a:endParaRPr lang="en-US"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59348DEB-D955-4398-9DFD-8CE0462BB64D}" type="datetimeFigureOut">
              <a:rPr lang="en-US" smtClean="0"/>
              <a:pPr/>
              <a:t>9/4/2022</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EC4B1954-6280-474D-A9EC-D51DC08F194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4267200"/>
            <a:ext cx="5637010" cy="882119"/>
          </a:xfrm>
        </p:spPr>
        <p:txBody>
          <a:bodyPr>
            <a:normAutofit fontScale="92500" lnSpcReduction="10000"/>
          </a:bodyPr>
          <a:lstStyle/>
          <a:p>
            <a:r>
              <a:rPr lang="en-US" sz="2800" dirty="0" smtClean="0"/>
              <a:t>Socio Economic Base for Planning </a:t>
            </a:r>
          </a:p>
          <a:p>
            <a:r>
              <a:rPr lang="en-US" dirty="0" err="1" smtClean="0"/>
              <a:t>Aditi</a:t>
            </a:r>
            <a:r>
              <a:rPr lang="en-US" dirty="0" smtClean="0"/>
              <a:t> </a:t>
            </a:r>
            <a:r>
              <a:rPr lang="en-US" dirty="0" err="1" smtClean="0"/>
              <a:t>Arora</a:t>
            </a:r>
            <a:endParaRPr lang="en-US" dirty="0"/>
          </a:p>
        </p:txBody>
      </p:sp>
      <p:sp>
        <p:nvSpPr>
          <p:cNvPr id="2" name="Title 1"/>
          <p:cNvSpPr>
            <a:spLocks noGrp="1"/>
          </p:cNvSpPr>
          <p:nvPr>
            <p:ph type="ctrTitle"/>
          </p:nvPr>
        </p:nvSpPr>
        <p:spPr/>
        <p:txBody>
          <a:bodyPr/>
          <a:lstStyle/>
          <a:p>
            <a:r>
              <a:rPr lang="en-US" dirty="0" smtClean="0"/>
              <a:t>Cost Function</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0"/>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630381" y="914400"/>
            <a:ext cx="8136081" cy="4803371"/>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50000"/>
              </a:lnSpc>
            </a:pPr>
            <a:r>
              <a:rPr lang="en-US" dirty="0" smtClean="0">
                <a:latin typeface="Calibri" pitchFamily="34" charset="0"/>
                <a:cs typeface="Calibri" pitchFamily="34" charset="0"/>
              </a:rPr>
              <a:t>Though</a:t>
            </a:r>
            <a:r>
              <a:rPr lang="en-US" dirty="0">
                <a:latin typeface="Calibri" pitchFamily="34" charset="0"/>
                <a:cs typeface="Calibri" pitchFamily="34" charset="0"/>
              </a:rPr>
              <a:t>, it is a rough and ready exercise, in a way it provides clues as to the detailed exercises that need to be carried in regard to demand forecasts, revenues earnable and cost savings to be explored etc. </a:t>
            </a:r>
            <a:endParaRPr lang="en-US" dirty="0" smtClean="0">
              <a:latin typeface="Calibri" pitchFamily="34" charset="0"/>
              <a:cs typeface="Calibri" pitchFamily="34" charset="0"/>
            </a:endParaRPr>
          </a:p>
          <a:p>
            <a:pPr>
              <a:lnSpc>
                <a:spcPct val="150000"/>
              </a:lnSpc>
            </a:pPr>
            <a:r>
              <a:rPr lang="en-US" dirty="0" smtClean="0">
                <a:latin typeface="Calibri" pitchFamily="34" charset="0"/>
                <a:cs typeface="Calibri" pitchFamily="34" charset="0"/>
              </a:rPr>
              <a:t>It </a:t>
            </a:r>
            <a:r>
              <a:rPr lang="en-US" dirty="0">
                <a:latin typeface="Calibri" pitchFamily="34" charset="0"/>
                <a:cs typeface="Calibri" pitchFamily="34" charset="0"/>
              </a:rPr>
              <a:t>also helps in deciding the products mix, choice production technology and strategies for marketing and the level of output where the profit margins are optimum.</a:t>
            </a:r>
            <a:endParaRPr lang="en-US" dirty="0">
              <a:latin typeface="Calibri" pitchFamily="34" charset="0"/>
              <a:cs typeface="Calibri" pitchFamily="34" charset="0"/>
            </a:endParaRPr>
          </a:p>
        </p:txBody>
      </p:sp>
      <p:sp>
        <p:nvSpPr>
          <p:cNvPr id="4" name="Title 1"/>
          <p:cNvSpPr txBox="1">
            <a:spLocks/>
          </p:cNvSpPr>
          <p:nvPr/>
        </p:nvSpPr>
        <p:spPr>
          <a:xfrm>
            <a:off x="0" y="76200"/>
            <a:ext cx="8388927" cy="838200"/>
          </a:xfrm>
          <a:prstGeom prst="rect">
            <a:avLst/>
          </a:prstGeom>
          <a:noFill/>
          <a:ln w="15875"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marL="0" indent="0" algn="ctr">
              <a:buFont typeface="Georgia" pitchFamily="18" charset="0"/>
              <a:buNone/>
            </a:pPr>
            <a:r>
              <a:rPr lang="en-US" sz="4000" dirty="0" smtClean="0">
                <a:ln w="10541" cmpd="sng">
                  <a:solidFill>
                    <a:schemeClr val="accent1">
                      <a:shade val="88000"/>
                      <a:satMod val="110000"/>
                    </a:schemeClr>
                  </a:solidFill>
                  <a:prstDash val="solid"/>
                </a:ln>
                <a:solidFill>
                  <a:schemeClr val="accent1"/>
                </a:solidFill>
                <a:effectLst/>
                <a:latin typeface="Cambria" pitchFamily="18" charset="0"/>
              </a:rPr>
              <a:t>Break Even Point </a:t>
            </a:r>
            <a:endParaRPr lang="en-US" sz="4000" dirty="0">
              <a:ln w="10541" cmpd="sng">
                <a:solidFill>
                  <a:schemeClr val="accent1">
                    <a:shade val="88000"/>
                    <a:satMod val="110000"/>
                  </a:schemeClr>
                </a:solidFill>
                <a:prstDash val="solid"/>
              </a:ln>
              <a:solidFill>
                <a:schemeClr val="accent1"/>
              </a:solidFill>
              <a:effectLst/>
              <a:latin typeface="Cambria" pitchFamily="18"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8228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30381" y="914400"/>
            <a:ext cx="8136081" cy="4803371"/>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50000"/>
              </a:lnSpc>
            </a:pPr>
            <a:r>
              <a:rPr lang="en-US" dirty="0">
                <a:latin typeface="Calibri" pitchFamily="34" charset="0"/>
                <a:cs typeface="Calibri" pitchFamily="34" charset="0"/>
              </a:rPr>
              <a:t>A production firm’s short term total costs vary according as the quantities of variable inputs employed and their prevailing unit prices. </a:t>
            </a:r>
            <a:endParaRPr lang="en-US" dirty="0" smtClean="0">
              <a:latin typeface="Calibri" pitchFamily="34" charset="0"/>
              <a:cs typeface="Calibri" pitchFamily="34" charset="0"/>
            </a:endParaRPr>
          </a:p>
          <a:p>
            <a:pPr>
              <a:lnSpc>
                <a:spcPct val="150000"/>
              </a:lnSpc>
            </a:pPr>
            <a:r>
              <a:rPr lang="en-US" dirty="0" smtClean="0">
                <a:latin typeface="Calibri" pitchFamily="34" charset="0"/>
                <a:cs typeface="Calibri" pitchFamily="34" charset="0"/>
              </a:rPr>
              <a:t>Other </a:t>
            </a:r>
            <a:r>
              <a:rPr lang="en-US" dirty="0">
                <a:latin typeface="Calibri" pitchFamily="34" charset="0"/>
                <a:cs typeface="Calibri" pitchFamily="34" charset="0"/>
              </a:rPr>
              <a:t>major influencing factors here include motivation and skills displayed by the work force, the way vendors of raw material </a:t>
            </a:r>
            <a:r>
              <a:rPr lang="en-US" dirty="0" err="1">
                <a:latin typeface="Calibri" pitchFamily="34" charset="0"/>
                <a:cs typeface="Calibri" pitchFamily="34" charset="0"/>
              </a:rPr>
              <a:t>honour</a:t>
            </a:r>
            <a:r>
              <a:rPr lang="en-US" dirty="0">
                <a:latin typeface="Calibri" pitchFamily="34" charset="0"/>
                <a:cs typeface="Calibri" pitchFamily="34" charset="0"/>
              </a:rPr>
              <a:t> contractual agreements in regard to quantity, quality, timings of their supplies, Inventories required to be maintained both regard to inputs as well as outputs and taxes</a:t>
            </a:r>
            <a:r>
              <a:rPr lang="en-US" dirty="0" smtClean="0">
                <a:latin typeface="Calibri" pitchFamily="34" charset="0"/>
                <a:cs typeface="Calibri" pitchFamily="34" charset="0"/>
              </a:rPr>
              <a:t>.</a:t>
            </a:r>
            <a:endParaRPr lang="en-US" dirty="0">
              <a:latin typeface="Calibri" pitchFamily="34" charset="0"/>
              <a:cs typeface="Calibri" pitchFamily="34" charset="0"/>
            </a:endParaRPr>
          </a:p>
        </p:txBody>
      </p:sp>
      <p:sp>
        <p:nvSpPr>
          <p:cNvPr id="5" name="Title 1"/>
          <p:cNvSpPr txBox="1">
            <a:spLocks/>
          </p:cNvSpPr>
          <p:nvPr/>
        </p:nvSpPr>
        <p:spPr>
          <a:xfrm>
            <a:off x="0" y="76200"/>
            <a:ext cx="8388927" cy="838200"/>
          </a:xfrm>
          <a:prstGeom prst="rect">
            <a:avLst/>
          </a:prstGeom>
          <a:noFill/>
          <a:ln w="15875"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marL="0" indent="0" algn="ctr">
              <a:buFont typeface="Georgia" pitchFamily="18" charset="0"/>
              <a:buNone/>
            </a:pPr>
            <a:r>
              <a:rPr lang="en-US" sz="4000" dirty="0" smtClean="0">
                <a:ln w="10541" cmpd="sng">
                  <a:solidFill>
                    <a:schemeClr val="accent1">
                      <a:shade val="88000"/>
                      <a:satMod val="110000"/>
                    </a:schemeClr>
                  </a:solidFill>
                  <a:prstDash val="solid"/>
                </a:ln>
                <a:solidFill>
                  <a:schemeClr val="accent1"/>
                </a:solidFill>
                <a:effectLst/>
                <a:latin typeface="Cambria" pitchFamily="18" charset="0"/>
              </a:rPr>
              <a:t>Long and Short Costs</a:t>
            </a:r>
            <a:endParaRPr lang="en-US" sz="4000" dirty="0">
              <a:ln w="10541" cmpd="sng">
                <a:solidFill>
                  <a:schemeClr val="accent1">
                    <a:shade val="88000"/>
                    <a:satMod val="110000"/>
                  </a:schemeClr>
                </a:solidFill>
                <a:prstDash val="solid"/>
              </a:ln>
              <a:solidFill>
                <a:schemeClr val="accent1"/>
              </a:solidFill>
              <a:effectLst/>
              <a:latin typeface="Cambria"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30381" y="914400"/>
            <a:ext cx="8136081" cy="4803371"/>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50000"/>
              </a:lnSpc>
            </a:pPr>
            <a:r>
              <a:rPr lang="en-US" dirty="0" smtClean="0">
                <a:latin typeface="Calibri" pitchFamily="34" charset="0"/>
                <a:cs typeface="Calibri" pitchFamily="34" charset="0"/>
              </a:rPr>
              <a:t>In </a:t>
            </a:r>
            <a:r>
              <a:rPr lang="en-US" dirty="0">
                <a:latin typeface="Calibri" pitchFamily="34" charset="0"/>
                <a:cs typeface="Calibri" pitchFamily="34" charset="0"/>
              </a:rPr>
              <a:t>long run a firm would have sufficient  time and opportunity to carry detailed investigations into factors causing  diseconomies of scale, go in for entirely new production technologies, plants, better input combinations for cost cutting, adopt product to changing requirements of  clients and so on to ensure that the given level of output is accomplished at minimum possible cost. </a:t>
            </a:r>
            <a:endParaRPr lang="en-US" dirty="0" smtClean="0">
              <a:latin typeface="Calibri" pitchFamily="34" charset="0"/>
              <a:cs typeface="Calibri" pitchFamily="34" charset="0"/>
            </a:endParaRPr>
          </a:p>
          <a:p>
            <a:pPr>
              <a:lnSpc>
                <a:spcPct val="150000"/>
              </a:lnSpc>
            </a:pPr>
            <a:r>
              <a:rPr lang="en-US" dirty="0" smtClean="0">
                <a:latin typeface="Calibri" pitchFamily="34" charset="0"/>
                <a:cs typeface="Calibri" pitchFamily="34" charset="0"/>
              </a:rPr>
              <a:t>Thus </a:t>
            </a:r>
            <a:r>
              <a:rPr lang="en-US" dirty="0">
                <a:latin typeface="Calibri" pitchFamily="34" charset="0"/>
                <a:cs typeface="Calibri" pitchFamily="34" charset="0"/>
              </a:rPr>
              <a:t>the long run average cost curve of a firm could be taken as the loci of minimum possible short term average costs  for different scales of production operations.    </a:t>
            </a:r>
            <a:endParaRPr lang="en-US" dirty="0">
              <a:latin typeface="Calibri" pitchFamily="34" charset="0"/>
              <a:cs typeface="Calibri" pitchFamily="34" charset="0"/>
            </a:endParaRPr>
          </a:p>
        </p:txBody>
      </p:sp>
      <p:sp>
        <p:nvSpPr>
          <p:cNvPr id="5" name="Title 1"/>
          <p:cNvSpPr txBox="1">
            <a:spLocks/>
          </p:cNvSpPr>
          <p:nvPr/>
        </p:nvSpPr>
        <p:spPr>
          <a:xfrm>
            <a:off x="0" y="76200"/>
            <a:ext cx="8388927" cy="838200"/>
          </a:xfrm>
          <a:prstGeom prst="rect">
            <a:avLst/>
          </a:prstGeom>
          <a:noFill/>
          <a:ln w="15875"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marL="0" indent="0" algn="ctr">
              <a:buFont typeface="Georgia" pitchFamily="18" charset="0"/>
              <a:buNone/>
            </a:pPr>
            <a:r>
              <a:rPr lang="en-US" sz="4000" dirty="0" smtClean="0">
                <a:ln w="10541" cmpd="sng">
                  <a:solidFill>
                    <a:schemeClr val="accent1">
                      <a:shade val="88000"/>
                      <a:satMod val="110000"/>
                    </a:schemeClr>
                  </a:solidFill>
                  <a:prstDash val="solid"/>
                </a:ln>
                <a:solidFill>
                  <a:schemeClr val="accent1"/>
                </a:solidFill>
                <a:effectLst/>
                <a:latin typeface="Cambria" pitchFamily="18" charset="0"/>
              </a:rPr>
              <a:t>Long and Short Costs</a:t>
            </a:r>
            <a:endParaRPr lang="en-US" sz="4000" dirty="0">
              <a:ln w="10541" cmpd="sng">
                <a:solidFill>
                  <a:schemeClr val="accent1">
                    <a:shade val="88000"/>
                    <a:satMod val="110000"/>
                  </a:schemeClr>
                </a:solidFill>
                <a:prstDash val="solid"/>
              </a:ln>
              <a:solidFill>
                <a:schemeClr val="accent1"/>
              </a:solidFill>
              <a:effectLst/>
              <a:latin typeface="Cambria"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0037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30381" y="914400"/>
            <a:ext cx="8136081" cy="4803371"/>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50000"/>
              </a:lnSpc>
            </a:pPr>
            <a:r>
              <a:rPr lang="en-US" dirty="0">
                <a:latin typeface="Calibri" pitchFamily="34" charset="0"/>
                <a:cs typeface="Calibri" pitchFamily="34" charset="0"/>
              </a:rPr>
              <a:t>A firm would generally prefer to fix both its quantity of out put and the price at which it would like to offer in the market to cover its average costs and reasonable profits(for undertaking entrepreneurial risks)on the basis of information it had about isoquants and </a:t>
            </a:r>
            <a:r>
              <a:rPr lang="en-US" dirty="0" err="1">
                <a:latin typeface="Calibri" pitchFamily="34" charset="0"/>
                <a:cs typeface="Calibri" pitchFamily="34" charset="0"/>
              </a:rPr>
              <a:t>isocosts</a:t>
            </a:r>
            <a:r>
              <a:rPr lang="en-US" dirty="0">
                <a:latin typeface="Calibri" pitchFamily="34" charset="0"/>
                <a:cs typeface="Calibri" pitchFamily="34" charset="0"/>
              </a:rPr>
              <a:t>. </a:t>
            </a:r>
            <a:endParaRPr lang="en-US" dirty="0" smtClean="0">
              <a:latin typeface="Calibri" pitchFamily="34" charset="0"/>
              <a:cs typeface="Calibri" pitchFamily="34" charset="0"/>
            </a:endParaRPr>
          </a:p>
          <a:p>
            <a:pPr>
              <a:lnSpc>
                <a:spcPct val="150000"/>
              </a:lnSpc>
            </a:pPr>
            <a:r>
              <a:rPr lang="en-US" dirty="0" smtClean="0">
                <a:latin typeface="Calibri" pitchFamily="34" charset="0"/>
                <a:cs typeface="Calibri" pitchFamily="34" charset="0"/>
              </a:rPr>
              <a:t>The </a:t>
            </a:r>
            <a:r>
              <a:rPr lang="en-US" dirty="0">
                <a:latin typeface="Calibri" pitchFamily="34" charset="0"/>
                <a:cs typeface="Calibri" pitchFamily="34" charset="0"/>
              </a:rPr>
              <a:t>optimum levels of its production expansion is along the lines that connects tangent points where </a:t>
            </a:r>
            <a:r>
              <a:rPr lang="en-US" dirty="0" err="1">
                <a:latin typeface="Calibri" pitchFamily="34" charset="0"/>
                <a:cs typeface="Calibri" pitchFamily="34" charset="0"/>
              </a:rPr>
              <a:t>isocost</a:t>
            </a:r>
            <a:r>
              <a:rPr lang="en-US" dirty="0">
                <a:latin typeface="Calibri" pitchFamily="34" charset="0"/>
                <a:cs typeface="Calibri" pitchFamily="34" charset="0"/>
              </a:rPr>
              <a:t> lines meets the isoquants.</a:t>
            </a:r>
            <a:endParaRPr lang="en-US" dirty="0">
              <a:latin typeface="Calibri" pitchFamily="34" charset="0"/>
              <a:cs typeface="Calibri" pitchFamily="34" charset="0"/>
            </a:endParaRPr>
          </a:p>
        </p:txBody>
      </p:sp>
      <p:sp>
        <p:nvSpPr>
          <p:cNvPr id="5" name="Title 1"/>
          <p:cNvSpPr txBox="1">
            <a:spLocks/>
          </p:cNvSpPr>
          <p:nvPr/>
        </p:nvSpPr>
        <p:spPr>
          <a:xfrm>
            <a:off x="0" y="76200"/>
            <a:ext cx="8388927" cy="838200"/>
          </a:xfrm>
          <a:prstGeom prst="rect">
            <a:avLst/>
          </a:prstGeom>
          <a:noFill/>
          <a:ln w="15875"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marL="0" indent="0" algn="ctr">
              <a:buFont typeface="Georgia" pitchFamily="18" charset="0"/>
              <a:buNone/>
            </a:pPr>
            <a:r>
              <a:rPr lang="en-US" sz="4000" dirty="0" smtClean="0">
                <a:ln w="10541" cmpd="sng">
                  <a:solidFill>
                    <a:schemeClr val="accent1">
                      <a:shade val="88000"/>
                      <a:satMod val="110000"/>
                    </a:schemeClr>
                  </a:solidFill>
                  <a:prstDash val="solid"/>
                </a:ln>
                <a:solidFill>
                  <a:schemeClr val="accent1"/>
                </a:solidFill>
                <a:effectLst/>
                <a:latin typeface="Cambria" pitchFamily="18" charset="0"/>
              </a:rPr>
              <a:t>Optimal Production and Pricing</a:t>
            </a:r>
            <a:endParaRPr lang="en-US" sz="4000" dirty="0">
              <a:ln w="10541" cmpd="sng">
                <a:solidFill>
                  <a:schemeClr val="accent1">
                    <a:shade val="88000"/>
                    <a:satMod val="110000"/>
                  </a:schemeClr>
                </a:solidFill>
                <a:prstDash val="solid"/>
              </a:ln>
              <a:solidFill>
                <a:schemeClr val="accent1"/>
              </a:solidFill>
              <a:effectLst/>
              <a:latin typeface="Cambria"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30381" y="914400"/>
            <a:ext cx="8136081" cy="4803371"/>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50000"/>
              </a:lnSpc>
            </a:pPr>
            <a:r>
              <a:rPr lang="en-US" dirty="0">
                <a:latin typeface="Calibri" pitchFamily="34" charset="0"/>
                <a:cs typeface="Calibri" pitchFamily="34" charset="0"/>
              </a:rPr>
              <a:t>A firm would be constantly </a:t>
            </a:r>
            <a:r>
              <a:rPr lang="en-US" dirty="0" smtClean="0">
                <a:latin typeface="Calibri" pitchFamily="34" charset="0"/>
                <a:cs typeface="Calibri" pitchFamily="34" charset="0"/>
              </a:rPr>
              <a:t>endeavoring </a:t>
            </a:r>
            <a:r>
              <a:rPr lang="en-US" dirty="0">
                <a:latin typeface="Calibri" pitchFamily="34" charset="0"/>
                <a:cs typeface="Calibri" pitchFamily="34" charset="0"/>
              </a:rPr>
              <a:t>to </a:t>
            </a:r>
            <a:r>
              <a:rPr lang="en-US" dirty="0" smtClean="0">
                <a:latin typeface="Calibri" pitchFamily="34" charset="0"/>
                <a:cs typeface="Calibri" pitchFamily="34" charset="0"/>
              </a:rPr>
              <a:t>maximize </a:t>
            </a:r>
            <a:r>
              <a:rPr lang="en-US" dirty="0">
                <a:latin typeface="Calibri" pitchFamily="34" charset="0"/>
                <a:cs typeface="Calibri" pitchFamily="34" charset="0"/>
              </a:rPr>
              <a:t>its profits (or </a:t>
            </a:r>
            <a:r>
              <a:rPr lang="en-US" dirty="0" smtClean="0">
                <a:latin typeface="Calibri" pitchFamily="34" charset="0"/>
                <a:cs typeface="Calibri" pitchFamily="34" charset="0"/>
              </a:rPr>
              <a:t>minimize </a:t>
            </a:r>
            <a:r>
              <a:rPr lang="en-US" dirty="0">
                <a:latin typeface="Calibri" pitchFamily="34" charset="0"/>
                <a:cs typeface="Calibri" pitchFamily="34" charset="0"/>
              </a:rPr>
              <a:t>the losses). </a:t>
            </a:r>
            <a:endParaRPr lang="en-US" dirty="0" smtClean="0">
              <a:latin typeface="Calibri" pitchFamily="34" charset="0"/>
              <a:cs typeface="Calibri" pitchFamily="34" charset="0"/>
            </a:endParaRPr>
          </a:p>
          <a:p>
            <a:pPr>
              <a:lnSpc>
                <a:spcPct val="150000"/>
              </a:lnSpc>
            </a:pPr>
            <a:r>
              <a:rPr lang="en-US" dirty="0" smtClean="0">
                <a:latin typeface="Calibri" pitchFamily="34" charset="0"/>
                <a:cs typeface="Calibri" pitchFamily="34" charset="0"/>
              </a:rPr>
              <a:t>Towards </a:t>
            </a:r>
            <a:r>
              <a:rPr lang="en-US" dirty="0">
                <a:latin typeface="Calibri" pitchFamily="34" charset="0"/>
                <a:cs typeface="Calibri" pitchFamily="34" charset="0"/>
              </a:rPr>
              <a:t>this, it may continue to increase its scale of operations as long as the  average cost continue to decline(decrease the level of operations in case average cost is rising). </a:t>
            </a:r>
            <a:endParaRPr lang="en-US" dirty="0" smtClean="0">
              <a:latin typeface="Calibri" pitchFamily="34" charset="0"/>
              <a:cs typeface="Calibri" pitchFamily="34" charset="0"/>
            </a:endParaRPr>
          </a:p>
          <a:p>
            <a:pPr>
              <a:lnSpc>
                <a:spcPct val="150000"/>
              </a:lnSpc>
            </a:pPr>
            <a:r>
              <a:rPr lang="en-US" dirty="0" smtClean="0">
                <a:latin typeface="Calibri" pitchFamily="34" charset="0"/>
                <a:cs typeface="Calibri" pitchFamily="34" charset="0"/>
              </a:rPr>
              <a:t>An </a:t>
            </a:r>
            <a:r>
              <a:rPr lang="en-US" dirty="0">
                <a:latin typeface="Calibri" pitchFamily="34" charset="0"/>
                <a:cs typeface="Calibri" pitchFamily="34" charset="0"/>
              </a:rPr>
              <a:t>equilibrium position is reached where average cost come down to the minimum possible level and Average cost equals marginal cost.</a:t>
            </a:r>
          </a:p>
          <a:p>
            <a:pPr>
              <a:lnSpc>
                <a:spcPct val="150000"/>
              </a:lnSpc>
            </a:pPr>
            <a:r>
              <a:rPr lang="en-US" dirty="0">
                <a:latin typeface="Calibri" pitchFamily="34" charset="0"/>
                <a:cs typeface="Calibri" pitchFamily="34" charset="0"/>
              </a:rPr>
              <a:t>Situations of decreasing average costs is referred as a the phase of Economies of Scale and ones of increasing average costs as phase of Dis-economics of Scale. </a:t>
            </a:r>
            <a:endParaRPr lang="en-US" dirty="0">
              <a:latin typeface="Calibri" pitchFamily="34" charset="0"/>
              <a:cs typeface="Calibri" pitchFamily="34" charset="0"/>
            </a:endParaRPr>
          </a:p>
        </p:txBody>
      </p:sp>
      <p:sp>
        <p:nvSpPr>
          <p:cNvPr id="5" name="Title 1"/>
          <p:cNvSpPr txBox="1">
            <a:spLocks/>
          </p:cNvSpPr>
          <p:nvPr/>
        </p:nvSpPr>
        <p:spPr>
          <a:xfrm>
            <a:off x="0" y="76200"/>
            <a:ext cx="8388927" cy="838200"/>
          </a:xfrm>
          <a:prstGeom prst="rect">
            <a:avLst/>
          </a:prstGeom>
          <a:noFill/>
          <a:ln w="15875"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marL="0" indent="0" algn="ctr">
              <a:buFont typeface="Georgia" pitchFamily="18" charset="0"/>
              <a:buNone/>
            </a:pPr>
            <a:r>
              <a:rPr lang="en-US" sz="4000" dirty="0" smtClean="0">
                <a:ln w="10541" cmpd="sng">
                  <a:solidFill>
                    <a:schemeClr val="accent1">
                      <a:shade val="88000"/>
                      <a:satMod val="110000"/>
                    </a:schemeClr>
                  </a:solidFill>
                  <a:prstDash val="solid"/>
                </a:ln>
                <a:solidFill>
                  <a:schemeClr val="accent1"/>
                </a:solidFill>
                <a:effectLst/>
                <a:latin typeface="Cambria" pitchFamily="18" charset="0"/>
              </a:rPr>
              <a:t>Economies of Scale</a:t>
            </a:r>
            <a:endParaRPr lang="en-US" sz="4000" dirty="0">
              <a:ln w="10541" cmpd="sng">
                <a:solidFill>
                  <a:schemeClr val="accent1">
                    <a:shade val="88000"/>
                    <a:satMod val="110000"/>
                  </a:schemeClr>
                </a:solidFill>
                <a:prstDash val="solid"/>
              </a:ln>
              <a:solidFill>
                <a:schemeClr val="accent1"/>
              </a:solidFill>
              <a:effectLst/>
              <a:latin typeface="Cambria"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30381" y="914400"/>
            <a:ext cx="8136081" cy="4803371"/>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50000"/>
              </a:lnSpc>
            </a:pPr>
            <a:r>
              <a:rPr lang="en-US" b="1" u="sng" dirty="0" smtClean="0">
                <a:latin typeface="Calibri" pitchFamily="34" charset="0"/>
                <a:cs typeface="Calibri" pitchFamily="34" charset="0"/>
              </a:rPr>
              <a:t>Real Economies of Scale</a:t>
            </a:r>
            <a:r>
              <a:rPr lang="en-US" u="sng" dirty="0" smtClean="0">
                <a:latin typeface="Calibri" pitchFamily="34" charset="0"/>
                <a:cs typeface="Calibri" pitchFamily="34" charset="0"/>
              </a:rPr>
              <a:t>:</a:t>
            </a:r>
          </a:p>
          <a:p>
            <a:pPr>
              <a:lnSpc>
                <a:spcPct val="150000"/>
              </a:lnSpc>
            </a:pPr>
            <a:r>
              <a:rPr lang="en-US" b="1" dirty="0" smtClean="0">
                <a:latin typeface="Calibri" pitchFamily="34" charset="0"/>
                <a:cs typeface="Calibri" pitchFamily="34" charset="0"/>
              </a:rPr>
              <a:t>Production</a:t>
            </a:r>
            <a:r>
              <a:rPr lang="en-US" dirty="0" smtClean="0">
                <a:latin typeface="Calibri" pitchFamily="34" charset="0"/>
                <a:cs typeface="Calibri" pitchFamily="34" charset="0"/>
              </a:rPr>
              <a:t>: </a:t>
            </a:r>
            <a:r>
              <a:rPr lang="en-US" b="1" dirty="0" smtClean="0">
                <a:solidFill>
                  <a:schemeClr val="accent1"/>
                </a:solidFill>
                <a:latin typeface="Calibri" pitchFamily="34" charset="0"/>
                <a:cs typeface="Calibri" pitchFamily="34" charset="0"/>
              </a:rPr>
              <a:t>Unbundling of functions and division of </a:t>
            </a:r>
            <a:r>
              <a:rPr lang="en-US" b="1" dirty="0" err="1" smtClean="0">
                <a:solidFill>
                  <a:schemeClr val="accent1"/>
                </a:solidFill>
                <a:latin typeface="Calibri" pitchFamily="34" charset="0"/>
                <a:cs typeface="Calibri" pitchFamily="34" charset="0"/>
              </a:rPr>
              <a:t>labour</a:t>
            </a:r>
            <a:r>
              <a:rPr lang="en-US" b="1" dirty="0" smtClean="0">
                <a:solidFill>
                  <a:schemeClr val="accent1"/>
                </a:solidFill>
                <a:latin typeface="Calibri" pitchFamily="34" charset="0"/>
                <a:cs typeface="Calibri" pitchFamily="34" charset="0"/>
              </a:rPr>
              <a:t>; Motivation for </a:t>
            </a:r>
            <a:r>
              <a:rPr lang="en-US" b="1" dirty="0" err="1" smtClean="0">
                <a:solidFill>
                  <a:schemeClr val="accent1"/>
                </a:solidFill>
                <a:latin typeface="Calibri" pitchFamily="34" charset="0"/>
                <a:cs typeface="Calibri" pitchFamily="34" charset="0"/>
              </a:rPr>
              <a:t>labour</a:t>
            </a:r>
            <a:r>
              <a:rPr lang="en-US" b="1" dirty="0" smtClean="0">
                <a:solidFill>
                  <a:schemeClr val="accent1"/>
                </a:solidFill>
                <a:latin typeface="Calibri" pitchFamily="34" charset="0"/>
                <a:cs typeface="Calibri" pitchFamily="34" charset="0"/>
              </a:rPr>
              <a:t> towards skills specialization</a:t>
            </a:r>
            <a:r>
              <a:rPr lang="en-US" dirty="0" smtClean="0">
                <a:latin typeface="Calibri" pitchFamily="34" charset="0"/>
                <a:cs typeface="Calibri" pitchFamily="34" charset="0"/>
              </a:rPr>
              <a:t>; Fuller utilization of fixed assets/sunk capital; Gaining confidence to go in for frontier technologies ; fix realistic inventory levels.</a:t>
            </a:r>
          </a:p>
          <a:p>
            <a:pPr>
              <a:lnSpc>
                <a:spcPct val="150000"/>
              </a:lnSpc>
            </a:pPr>
            <a:r>
              <a:rPr lang="en-US" b="1" dirty="0" smtClean="0">
                <a:latin typeface="Calibri" pitchFamily="34" charset="0"/>
                <a:cs typeface="Calibri" pitchFamily="34" charset="0"/>
              </a:rPr>
              <a:t>Procurement of inputs</a:t>
            </a:r>
            <a:r>
              <a:rPr lang="en-US" dirty="0" smtClean="0">
                <a:latin typeface="Calibri" pitchFamily="34" charset="0"/>
                <a:cs typeface="Calibri" pitchFamily="34" charset="0"/>
              </a:rPr>
              <a:t>: </a:t>
            </a:r>
            <a:r>
              <a:rPr lang="en-US" b="1" dirty="0" smtClean="0">
                <a:solidFill>
                  <a:schemeClr val="accent1"/>
                </a:solidFill>
                <a:latin typeface="Calibri" pitchFamily="34" charset="0"/>
                <a:cs typeface="Calibri" pitchFamily="34" charset="0"/>
              </a:rPr>
              <a:t>Bargaining with venders from position of strength, Spreading vender net work to get best quality inputs,</a:t>
            </a:r>
            <a:r>
              <a:rPr lang="en-US" dirty="0" smtClean="0">
                <a:latin typeface="Calibri" pitchFamily="34" charset="0"/>
                <a:cs typeface="Calibri" pitchFamily="34" charset="0"/>
              </a:rPr>
              <a:t> avoid uncertainties. </a:t>
            </a:r>
          </a:p>
        </p:txBody>
      </p:sp>
      <p:sp>
        <p:nvSpPr>
          <p:cNvPr id="5" name="Title 1"/>
          <p:cNvSpPr txBox="1">
            <a:spLocks/>
          </p:cNvSpPr>
          <p:nvPr/>
        </p:nvSpPr>
        <p:spPr>
          <a:xfrm>
            <a:off x="-76200" y="76200"/>
            <a:ext cx="8610600" cy="838200"/>
          </a:xfrm>
          <a:prstGeom prst="rect">
            <a:avLst/>
          </a:prstGeom>
          <a:noFill/>
          <a:ln w="15875"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marL="0" indent="0" algn="ctr">
              <a:buFont typeface="Georgia" pitchFamily="18" charset="0"/>
              <a:buNone/>
            </a:pPr>
            <a:r>
              <a:rPr lang="en-US" sz="4000" dirty="0" smtClean="0">
                <a:ln w="10541" cmpd="sng">
                  <a:solidFill>
                    <a:schemeClr val="accent1">
                      <a:shade val="88000"/>
                      <a:satMod val="110000"/>
                    </a:schemeClr>
                  </a:solidFill>
                  <a:prstDash val="solid"/>
                </a:ln>
                <a:solidFill>
                  <a:schemeClr val="accent1"/>
                </a:solidFill>
                <a:effectLst/>
                <a:latin typeface="Cambria" pitchFamily="18" charset="0"/>
              </a:rPr>
              <a:t>Economies of Scale: </a:t>
            </a:r>
            <a:r>
              <a:rPr lang="en-US" sz="3000" dirty="0" smtClean="0">
                <a:ln w="10541" cmpd="sng">
                  <a:solidFill>
                    <a:schemeClr val="accent1">
                      <a:shade val="88000"/>
                      <a:satMod val="110000"/>
                    </a:schemeClr>
                  </a:solidFill>
                  <a:prstDash val="solid"/>
                </a:ln>
                <a:solidFill>
                  <a:schemeClr val="accent1"/>
                </a:solidFill>
                <a:effectLst/>
                <a:latin typeface="Cambria" pitchFamily="18" charset="0"/>
              </a:rPr>
              <a:t>Contributing factors</a:t>
            </a:r>
            <a:endParaRPr lang="en-US" sz="3000" dirty="0">
              <a:ln w="10541" cmpd="sng">
                <a:solidFill>
                  <a:schemeClr val="accent1">
                    <a:shade val="88000"/>
                    <a:satMod val="110000"/>
                  </a:schemeClr>
                </a:solidFill>
                <a:prstDash val="solid"/>
              </a:ln>
              <a:solidFill>
                <a:schemeClr val="accent1"/>
              </a:solidFill>
              <a:effectLst/>
              <a:latin typeface="Cambria" pitchFamily="18" charset="0"/>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30381" y="914400"/>
            <a:ext cx="8136081" cy="4803371"/>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50000"/>
              </a:lnSpc>
            </a:pPr>
            <a:r>
              <a:rPr lang="en-US" b="1" dirty="0" smtClean="0">
                <a:latin typeface="Calibri" pitchFamily="34" charset="0"/>
                <a:cs typeface="Calibri" pitchFamily="34" charset="0"/>
              </a:rPr>
              <a:t>Sales</a:t>
            </a:r>
            <a:r>
              <a:rPr lang="en-US" dirty="0">
                <a:latin typeface="Calibri" pitchFamily="34" charset="0"/>
                <a:cs typeface="Calibri" pitchFamily="34" charset="0"/>
              </a:rPr>
              <a:t>: </a:t>
            </a:r>
            <a:r>
              <a:rPr lang="en-US" b="1" dirty="0">
                <a:solidFill>
                  <a:schemeClr val="accent1"/>
                </a:solidFill>
                <a:latin typeface="Calibri" pitchFamily="34" charset="0"/>
                <a:cs typeface="Calibri" pitchFamily="34" charset="0"/>
              </a:rPr>
              <a:t>Establishing wider sales</a:t>
            </a:r>
            <a:r>
              <a:rPr lang="en-US" dirty="0">
                <a:solidFill>
                  <a:srgbClr val="FF0000"/>
                </a:solidFill>
                <a:latin typeface="Calibri" pitchFamily="34" charset="0"/>
                <a:cs typeface="Calibri" pitchFamily="34" charset="0"/>
              </a:rPr>
              <a:t> </a:t>
            </a:r>
            <a:r>
              <a:rPr lang="en-US" dirty="0">
                <a:latin typeface="Calibri" pitchFamily="34" charset="0"/>
                <a:cs typeface="Calibri" pitchFamily="34" charset="0"/>
              </a:rPr>
              <a:t>network to penetrate to new markets by employing large number of sales men, show rooms, advertisements to the clients targeted.</a:t>
            </a:r>
          </a:p>
          <a:p>
            <a:pPr>
              <a:lnSpc>
                <a:spcPct val="150000"/>
              </a:lnSpc>
            </a:pPr>
            <a:r>
              <a:rPr lang="en-US" b="1" dirty="0">
                <a:latin typeface="Calibri" pitchFamily="34" charset="0"/>
                <a:cs typeface="Calibri" pitchFamily="34" charset="0"/>
              </a:rPr>
              <a:t>Managerial</a:t>
            </a:r>
            <a:r>
              <a:rPr lang="en-US" dirty="0">
                <a:latin typeface="Calibri" pitchFamily="34" charset="0"/>
                <a:cs typeface="Calibri" pitchFamily="34" charset="0"/>
              </a:rPr>
              <a:t>: </a:t>
            </a:r>
            <a:r>
              <a:rPr lang="en-US" dirty="0" smtClean="0">
                <a:latin typeface="Calibri" pitchFamily="34" charset="0"/>
                <a:cs typeface="Calibri" pitchFamily="34" charset="0"/>
              </a:rPr>
              <a:t>Decentralization  </a:t>
            </a:r>
            <a:r>
              <a:rPr lang="en-US" dirty="0">
                <a:latin typeface="Calibri" pitchFamily="34" charset="0"/>
                <a:cs typeface="Calibri" pitchFamily="34" charset="0"/>
              </a:rPr>
              <a:t>of decision making and entrusting  functional responsibilities to technocrats, Instituting  controls by exception systems.</a:t>
            </a:r>
          </a:p>
          <a:p>
            <a:pPr>
              <a:lnSpc>
                <a:spcPct val="150000"/>
              </a:lnSpc>
            </a:pPr>
            <a:r>
              <a:rPr lang="en-US" b="1" dirty="0">
                <a:latin typeface="Calibri" pitchFamily="34" charset="0"/>
                <a:cs typeface="Calibri" pitchFamily="34" charset="0"/>
              </a:rPr>
              <a:t>Transportation and Storage</a:t>
            </a:r>
            <a:r>
              <a:rPr lang="en-US" dirty="0">
                <a:latin typeface="Calibri" pitchFamily="34" charset="0"/>
                <a:cs typeface="Calibri" pitchFamily="34" charset="0"/>
              </a:rPr>
              <a:t>: concessions/savings in transporting products to sales locations and maintaining stores there</a:t>
            </a:r>
            <a:r>
              <a:rPr lang="en-US" dirty="0" smtClean="0">
                <a:latin typeface="Calibri" pitchFamily="34" charset="0"/>
                <a:cs typeface="Calibri" pitchFamily="34" charset="0"/>
              </a:rPr>
              <a:t>.</a:t>
            </a:r>
            <a:endParaRPr lang="en-US" dirty="0">
              <a:latin typeface="Calibri" pitchFamily="34" charset="0"/>
              <a:cs typeface="Calibri" pitchFamily="34" charset="0"/>
            </a:endParaRPr>
          </a:p>
        </p:txBody>
      </p:sp>
      <p:sp>
        <p:nvSpPr>
          <p:cNvPr id="5" name="Title 1"/>
          <p:cNvSpPr txBox="1">
            <a:spLocks/>
          </p:cNvSpPr>
          <p:nvPr/>
        </p:nvSpPr>
        <p:spPr>
          <a:xfrm>
            <a:off x="-76200" y="76200"/>
            <a:ext cx="8610600" cy="838200"/>
          </a:xfrm>
          <a:prstGeom prst="rect">
            <a:avLst/>
          </a:prstGeom>
          <a:noFill/>
          <a:ln w="15875"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marL="0" indent="0" algn="ctr">
              <a:buFont typeface="Georgia" pitchFamily="18" charset="0"/>
              <a:buNone/>
            </a:pPr>
            <a:r>
              <a:rPr lang="en-US" sz="4000" dirty="0" smtClean="0">
                <a:ln w="10541" cmpd="sng">
                  <a:solidFill>
                    <a:schemeClr val="accent1">
                      <a:shade val="88000"/>
                      <a:satMod val="110000"/>
                    </a:schemeClr>
                  </a:solidFill>
                  <a:prstDash val="solid"/>
                </a:ln>
                <a:solidFill>
                  <a:schemeClr val="accent1"/>
                </a:solidFill>
                <a:effectLst/>
                <a:latin typeface="Cambria" pitchFamily="18" charset="0"/>
              </a:rPr>
              <a:t>Economies of Scale: </a:t>
            </a:r>
            <a:r>
              <a:rPr lang="en-US" sz="3000" dirty="0" smtClean="0">
                <a:ln w="10541" cmpd="sng">
                  <a:solidFill>
                    <a:schemeClr val="accent1">
                      <a:shade val="88000"/>
                      <a:satMod val="110000"/>
                    </a:schemeClr>
                  </a:solidFill>
                  <a:prstDash val="solid"/>
                </a:ln>
                <a:solidFill>
                  <a:schemeClr val="accent1"/>
                </a:solidFill>
                <a:effectLst/>
                <a:latin typeface="Cambria" pitchFamily="18" charset="0"/>
              </a:rPr>
              <a:t>Contributing factors</a:t>
            </a:r>
            <a:endParaRPr lang="en-US" sz="3000" dirty="0">
              <a:ln w="10541" cmpd="sng">
                <a:solidFill>
                  <a:schemeClr val="accent1">
                    <a:shade val="88000"/>
                    <a:satMod val="110000"/>
                  </a:schemeClr>
                </a:solidFill>
                <a:prstDash val="solid"/>
              </a:ln>
              <a:solidFill>
                <a:schemeClr val="accent1"/>
              </a:solidFill>
              <a:effectLst/>
              <a:latin typeface="Cambria" pitchFamily="18" charset="0"/>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339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30381" y="914400"/>
            <a:ext cx="8136081" cy="4803371"/>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50000"/>
              </a:lnSpc>
            </a:pPr>
            <a:r>
              <a:rPr lang="en-US" b="1" dirty="0" smtClean="0">
                <a:latin typeface="Calibri" pitchFamily="34" charset="0"/>
                <a:cs typeface="Calibri" pitchFamily="34" charset="0"/>
              </a:rPr>
              <a:t>Captive </a:t>
            </a:r>
            <a:r>
              <a:rPr lang="en-US" b="1" dirty="0">
                <a:latin typeface="Calibri" pitchFamily="34" charset="0"/>
                <a:cs typeface="Calibri" pitchFamily="34" charset="0"/>
              </a:rPr>
              <a:t>Facilities </a:t>
            </a:r>
            <a:r>
              <a:rPr lang="en-US" dirty="0">
                <a:latin typeface="Calibri" pitchFamily="34" charset="0"/>
                <a:cs typeface="Calibri" pitchFamily="34" charset="0"/>
              </a:rPr>
              <a:t>: For electricity generation, mining of minerals, waste treatment plants.</a:t>
            </a:r>
            <a:endParaRPr lang="en-US" b="1" dirty="0">
              <a:latin typeface="Calibri" pitchFamily="34" charset="0"/>
              <a:cs typeface="Calibri" pitchFamily="34" charset="0"/>
            </a:endParaRPr>
          </a:p>
          <a:p>
            <a:pPr>
              <a:lnSpc>
                <a:spcPct val="150000"/>
              </a:lnSpc>
            </a:pPr>
            <a:r>
              <a:rPr lang="en-US" b="1" u="sng" dirty="0">
                <a:latin typeface="Calibri" pitchFamily="34" charset="0"/>
                <a:cs typeface="Calibri" pitchFamily="34" charset="0"/>
              </a:rPr>
              <a:t>Pecuniary Economies of Scale</a:t>
            </a:r>
            <a:r>
              <a:rPr lang="en-US" dirty="0">
                <a:latin typeface="Calibri" pitchFamily="34" charset="0"/>
                <a:cs typeface="Calibri" pitchFamily="34" charset="0"/>
              </a:rPr>
              <a:t>:</a:t>
            </a:r>
          </a:p>
          <a:p>
            <a:pPr marL="45720" indent="0">
              <a:lnSpc>
                <a:spcPct val="150000"/>
              </a:lnSpc>
              <a:buNone/>
            </a:pPr>
            <a:r>
              <a:rPr lang="en-US" dirty="0" smtClean="0">
                <a:latin typeface="Calibri" pitchFamily="34" charset="0"/>
                <a:cs typeface="Calibri" pitchFamily="34" charset="0"/>
              </a:rPr>
              <a:t>  Economies </a:t>
            </a:r>
            <a:r>
              <a:rPr lang="en-US" dirty="0">
                <a:latin typeface="Calibri" pitchFamily="34" charset="0"/>
                <a:cs typeface="Calibri" pitchFamily="34" charset="0"/>
              </a:rPr>
              <a:t>accruing on account of </a:t>
            </a:r>
            <a:r>
              <a:rPr lang="en-US" dirty="0" err="1">
                <a:latin typeface="Calibri" pitchFamily="34" charset="0"/>
                <a:cs typeface="Calibri" pitchFamily="34" charset="0"/>
              </a:rPr>
              <a:t>favourable</a:t>
            </a:r>
            <a:r>
              <a:rPr lang="en-US" dirty="0">
                <a:latin typeface="Calibri" pitchFamily="34" charset="0"/>
                <a:cs typeface="Calibri" pitchFamily="34" charset="0"/>
              </a:rPr>
              <a:t> decisions taken by the </a:t>
            </a:r>
            <a:r>
              <a:rPr lang="en-US" dirty="0" smtClean="0">
                <a:latin typeface="Calibri" pitchFamily="34" charset="0"/>
                <a:cs typeface="Calibri" pitchFamily="34" charset="0"/>
              </a:rPr>
              <a:t>  venders</a:t>
            </a:r>
            <a:r>
              <a:rPr lang="en-US" dirty="0">
                <a:latin typeface="Calibri" pitchFamily="34" charset="0"/>
                <a:cs typeface="Calibri" pitchFamily="34" charset="0"/>
              </a:rPr>
              <a:t>, Clients, Lending Financial Institutions, Advertisers etc. Better qualified  seeking employment of firm in question.  </a:t>
            </a:r>
          </a:p>
          <a:p>
            <a:pPr>
              <a:lnSpc>
                <a:spcPct val="150000"/>
              </a:lnSpc>
            </a:pPr>
            <a:endParaRPr lang="en-US" dirty="0">
              <a:latin typeface="Calibri" pitchFamily="34" charset="0"/>
              <a:cs typeface="Calibri" pitchFamily="34" charset="0"/>
            </a:endParaRPr>
          </a:p>
        </p:txBody>
      </p:sp>
      <p:sp>
        <p:nvSpPr>
          <p:cNvPr id="5" name="Title 1"/>
          <p:cNvSpPr txBox="1">
            <a:spLocks/>
          </p:cNvSpPr>
          <p:nvPr/>
        </p:nvSpPr>
        <p:spPr>
          <a:xfrm>
            <a:off x="-76200" y="76200"/>
            <a:ext cx="8610600" cy="838200"/>
          </a:xfrm>
          <a:prstGeom prst="rect">
            <a:avLst/>
          </a:prstGeom>
          <a:noFill/>
          <a:ln w="15875"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marL="0" indent="0" algn="ctr">
              <a:buFont typeface="Georgia" pitchFamily="18" charset="0"/>
              <a:buNone/>
            </a:pPr>
            <a:r>
              <a:rPr lang="en-US" sz="4000" dirty="0" smtClean="0">
                <a:ln w="10541" cmpd="sng">
                  <a:solidFill>
                    <a:schemeClr val="accent1">
                      <a:shade val="88000"/>
                      <a:satMod val="110000"/>
                    </a:schemeClr>
                  </a:solidFill>
                  <a:prstDash val="solid"/>
                </a:ln>
                <a:solidFill>
                  <a:schemeClr val="accent1"/>
                </a:solidFill>
                <a:effectLst/>
                <a:latin typeface="Cambria" pitchFamily="18" charset="0"/>
              </a:rPr>
              <a:t>Economies of Scale: </a:t>
            </a:r>
            <a:r>
              <a:rPr lang="en-US" sz="3000" dirty="0" smtClean="0">
                <a:ln w="10541" cmpd="sng">
                  <a:solidFill>
                    <a:schemeClr val="accent1">
                      <a:shade val="88000"/>
                      <a:satMod val="110000"/>
                    </a:schemeClr>
                  </a:solidFill>
                  <a:prstDash val="solid"/>
                </a:ln>
                <a:solidFill>
                  <a:schemeClr val="accent1"/>
                </a:solidFill>
                <a:effectLst/>
                <a:latin typeface="Cambria" pitchFamily="18" charset="0"/>
              </a:rPr>
              <a:t>Contributing factors</a:t>
            </a:r>
            <a:endParaRPr lang="en-US" sz="3000" dirty="0">
              <a:ln w="10541" cmpd="sng">
                <a:solidFill>
                  <a:schemeClr val="accent1">
                    <a:shade val="88000"/>
                    <a:satMod val="110000"/>
                  </a:schemeClr>
                </a:solidFill>
                <a:prstDash val="solid"/>
              </a:ln>
              <a:solidFill>
                <a:schemeClr val="accent1"/>
              </a:solidFill>
              <a:effectLst/>
              <a:latin typeface="Cambria" pitchFamily="18" charset="0"/>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2572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388927" cy="838200"/>
          </a:xfrm>
          <a:noFill/>
          <a:ln>
            <a:noFill/>
          </a:ln>
        </p:spPr>
        <p:style>
          <a:lnRef idx="2">
            <a:schemeClr val="accent2"/>
          </a:lnRef>
          <a:fillRef idx="1">
            <a:schemeClr val="lt1"/>
          </a:fillRef>
          <a:effectRef idx="0">
            <a:schemeClr val="accent2"/>
          </a:effectRef>
          <a:fontRef idx="minor">
            <a:schemeClr val="dk1"/>
          </a:fontRef>
        </p:style>
        <p:txBody>
          <a:bodyPr/>
          <a:lstStyle/>
          <a:p>
            <a:pPr marL="0" indent="0" algn="ctr">
              <a:buNone/>
            </a:pPr>
            <a:r>
              <a:rPr lang="en-US" sz="4000" dirty="0" smtClean="0">
                <a:ln w="10541" cmpd="sng">
                  <a:solidFill>
                    <a:schemeClr val="accent1">
                      <a:shade val="88000"/>
                      <a:satMod val="110000"/>
                    </a:schemeClr>
                  </a:solidFill>
                  <a:prstDash val="solid"/>
                </a:ln>
                <a:solidFill>
                  <a:schemeClr val="accent1"/>
                </a:solidFill>
                <a:effectLst/>
                <a:latin typeface="Cambria" pitchFamily="18" charset="0"/>
              </a:rPr>
              <a:t>Cost of Product</a:t>
            </a:r>
            <a:endParaRPr lang="en-US" sz="4000" dirty="0">
              <a:ln w="10541" cmpd="sng">
                <a:solidFill>
                  <a:schemeClr val="accent1">
                    <a:shade val="88000"/>
                    <a:satMod val="110000"/>
                  </a:schemeClr>
                </a:solidFill>
                <a:prstDash val="solid"/>
              </a:ln>
              <a:solidFill>
                <a:schemeClr val="accent1"/>
              </a:solidFill>
              <a:effectLst/>
              <a:latin typeface="Cambria" pitchFamily="18" charset="0"/>
            </a:endParaRPr>
          </a:p>
        </p:txBody>
      </p:sp>
      <p:sp>
        <p:nvSpPr>
          <p:cNvPr id="3" name="Content Placeholder 2"/>
          <p:cNvSpPr>
            <a:spLocks noGrp="1"/>
          </p:cNvSpPr>
          <p:nvPr>
            <p:ph sz="quarter" idx="13"/>
          </p:nvPr>
        </p:nvSpPr>
        <p:spPr>
          <a:xfrm>
            <a:off x="630381" y="1368828"/>
            <a:ext cx="8136081" cy="4803371"/>
          </a:xfrm>
        </p:spPr>
        <p:txBody>
          <a:bodyPr>
            <a:noAutofit/>
          </a:bodyPr>
          <a:lstStyle/>
          <a:p>
            <a:pPr>
              <a:lnSpc>
                <a:spcPct val="150000"/>
              </a:lnSpc>
            </a:pPr>
            <a:r>
              <a:rPr lang="en-US" b="1" dirty="0" smtClean="0">
                <a:solidFill>
                  <a:schemeClr val="accent1"/>
                </a:solidFill>
                <a:latin typeface="Calibri" pitchFamily="34" charset="0"/>
                <a:cs typeface="Calibri" pitchFamily="34" charset="0"/>
              </a:rPr>
              <a:t>It is </a:t>
            </a:r>
            <a:r>
              <a:rPr lang="en-US" b="1" dirty="0" smtClean="0">
                <a:solidFill>
                  <a:schemeClr val="accent1"/>
                </a:solidFill>
                <a:latin typeface="Calibri" pitchFamily="34" charset="0"/>
                <a:cs typeface="Calibri" pitchFamily="34" charset="0"/>
              </a:rPr>
              <a:t>the sum total of payments made to the inputs employed in its production</a:t>
            </a:r>
            <a:r>
              <a:rPr lang="en-US" dirty="0" smtClean="0">
                <a:latin typeface="Calibri" pitchFamily="34" charset="0"/>
                <a:cs typeface="Calibri" pitchFamily="34" charset="0"/>
              </a:rPr>
              <a:t>.</a:t>
            </a:r>
          </a:p>
          <a:p>
            <a:pPr>
              <a:lnSpc>
                <a:spcPct val="150000"/>
              </a:lnSpc>
            </a:pPr>
            <a:r>
              <a:rPr lang="en-US" dirty="0" smtClean="0">
                <a:latin typeface="Calibri" pitchFamily="34" charset="0"/>
                <a:cs typeface="Calibri" pitchFamily="34" charset="0"/>
              </a:rPr>
              <a:t>Having </a:t>
            </a:r>
            <a:r>
              <a:rPr lang="en-US" dirty="0" smtClean="0">
                <a:latin typeface="Calibri" pitchFamily="34" charset="0"/>
                <a:cs typeface="Calibri" pitchFamily="34" charset="0"/>
              </a:rPr>
              <a:t>an estimate of costs involved  is crucial for helping many a </a:t>
            </a:r>
            <a:r>
              <a:rPr lang="en-US" b="1" dirty="0" smtClean="0">
                <a:solidFill>
                  <a:schemeClr val="accent1"/>
                </a:solidFill>
                <a:latin typeface="Calibri" pitchFamily="34" charset="0"/>
                <a:cs typeface="Calibri" pitchFamily="34" charset="0"/>
              </a:rPr>
              <a:t>entrepreneurial decision</a:t>
            </a:r>
            <a:r>
              <a:rPr lang="en-US" dirty="0" smtClean="0">
                <a:latin typeface="Calibri" pitchFamily="34" charset="0"/>
                <a:cs typeface="Calibri" pitchFamily="34" charset="0"/>
              </a:rPr>
              <a:t>. </a:t>
            </a:r>
            <a:endParaRPr lang="en-US" dirty="0" smtClean="0">
              <a:latin typeface="Calibri" pitchFamily="34" charset="0"/>
              <a:cs typeface="Calibri" pitchFamily="34" charset="0"/>
            </a:endParaRPr>
          </a:p>
          <a:p>
            <a:pPr>
              <a:lnSpc>
                <a:spcPct val="150000"/>
              </a:lnSpc>
            </a:pPr>
            <a:r>
              <a:rPr lang="en-US" dirty="0" smtClean="0">
                <a:latin typeface="Calibri" pitchFamily="34" charset="0"/>
                <a:cs typeface="Calibri" pitchFamily="34" charset="0"/>
              </a:rPr>
              <a:t>In </a:t>
            </a:r>
            <a:r>
              <a:rPr lang="en-US" dirty="0" smtClean="0">
                <a:latin typeface="Calibri" pitchFamily="34" charset="0"/>
                <a:cs typeface="Calibri" pitchFamily="34" charset="0"/>
              </a:rPr>
              <a:t>different situations the data to be reckoned and the form in which the information on costs is sought could differ. </a:t>
            </a:r>
            <a:endParaRPr lang="en-US" dirty="0" smtClean="0">
              <a:latin typeface="Calibri" pitchFamily="34" charset="0"/>
              <a:cs typeface="Calibri" pitchFamily="34" charset="0"/>
            </a:endParaRPr>
          </a:p>
          <a:p>
            <a:pPr>
              <a:lnSpc>
                <a:spcPct val="150000"/>
              </a:lnSpc>
            </a:pPr>
            <a:r>
              <a:rPr lang="en-US" dirty="0" smtClean="0">
                <a:latin typeface="Calibri" pitchFamily="34" charset="0"/>
                <a:cs typeface="Calibri" pitchFamily="34" charset="0"/>
              </a:rPr>
              <a:t>Hence </a:t>
            </a:r>
            <a:r>
              <a:rPr lang="en-US" dirty="0" smtClean="0">
                <a:latin typeface="Calibri" pitchFamily="34" charset="0"/>
                <a:cs typeface="Calibri" pitchFamily="34" charset="0"/>
              </a:rPr>
              <a:t>varying labeling of costs. </a:t>
            </a:r>
            <a:endParaRPr lang="en-US" dirty="0" smtClean="0">
              <a:latin typeface="Calibri" pitchFamily="34" charset="0"/>
              <a:cs typeface="Calibri" pitchFamily="34" charset="0"/>
            </a:endParaRPr>
          </a:p>
          <a:p>
            <a:pPr>
              <a:lnSpc>
                <a:spcPct val="150000"/>
              </a:lnSpc>
            </a:pPr>
            <a:r>
              <a:rPr lang="en-US" dirty="0" smtClean="0">
                <a:latin typeface="Calibri" pitchFamily="34" charset="0"/>
                <a:cs typeface="Calibri" pitchFamily="34" charset="0"/>
              </a:rPr>
              <a:t>Some </a:t>
            </a:r>
            <a:r>
              <a:rPr lang="en-US" dirty="0" smtClean="0">
                <a:latin typeface="Calibri" pitchFamily="34" charset="0"/>
                <a:cs typeface="Calibri" pitchFamily="34" charset="0"/>
              </a:rPr>
              <a:t>them are explained in the following.</a:t>
            </a:r>
            <a:endParaRPr lang="en-US" dirty="0">
              <a:latin typeface="Calibri" pitchFamily="34" charset="0"/>
              <a:cs typeface="Calibri"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76200"/>
            <a:ext cx="8388927" cy="838200"/>
          </a:xfrm>
          <a:prstGeom prst="rect">
            <a:avLst/>
          </a:prstGeom>
          <a:noFill/>
          <a:ln w="15875"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marL="0" indent="0" algn="ctr">
              <a:buFont typeface="Georgia" pitchFamily="18" charset="0"/>
              <a:buNone/>
            </a:pPr>
            <a:r>
              <a:rPr lang="en-US" sz="4000" dirty="0" smtClean="0">
                <a:ln w="10541" cmpd="sng">
                  <a:solidFill>
                    <a:schemeClr val="accent1">
                      <a:shade val="88000"/>
                      <a:satMod val="110000"/>
                    </a:schemeClr>
                  </a:solidFill>
                  <a:prstDash val="solid"/>
                </a:ln>
                <a:solidFill>
                  <a:schemeClr val="accent1"/>
                </a:solidFill>
                <a:effectLst/>
                <a:latin typeface="Cambria" pitchFamily="18" charset="0"/>
              </a:rPr>
              <a:t>Classification of Costs</a:t>
            </a:r>
            <a:endParaRPr lang="en-US" sz="4000" dirty="0">
              <a:ln w="10541" cmpd="sng">
                <a:solidFill>
                  <a:schemeClr val="accent1">
                    <a:shade val="88000"/>
                    <a:satMod val="110000"/>
                  </a:schemeClr>
                </a:solidFill>
                <a:prstDash val="solid"/>
              </a:ln>
              <a:solidFill>
                <a:schemeClr val="accent1"/>
              </a:solidFill>
              <a:effectLst/>
              <a:latin typeface="Cambria" pitchFamily="18"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2"/>
          <p:cNvSpPr txBox="1">
            <a:spLocks/>
          </p:cNvSpPr>
          <p:nvPr/>
        </p:nvSpPr>
        <p:spPr>
          <a:xfrm>
            <a:off x="630381" y="1368828"/>
            <a:ext cx="8136081" cy="4803371"/>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50000"/>
              </a:lnSpc>
            </a:pPr>
            <a:r>
              <a:rPr lang="en-US" b="1" dirty="0">
                <a:latin typeface="Calibri" pitchFamily="34" charset="0"/>
                <a:cs typeface="Calibri" pitchFamily="34" charset="0"/>
              </a:rPr>
              <a:t>Opportunity Cost : </a:t>
            </a:r>
            <a:r>
              <a:rPr lang="en-US" dirty="0">
                <a:latin typeface="Calibri" pitchFamily="34" charset="0"/>
                <a:cs typeface="Calibri" pitchFamily="34" charset="0"/>
              </a:rPr>
              <a:t>Cost of any  decision is measured in terms of value of next best that has been sacrificed</a:t>
            </a:r>
          </a:p>
          <a:p>
            <a:pPr>
              <a:lnSpc>
                <a:spcPct val="150000"/>
              </a:lnSpc>
            </a:pPr>
            <a:r>
              <a:rPr lang="en-US" b="1" dirty="0">
                <a:latin typeface="Calibri" pitchFamily="34" charset="0"/>
                <a:cs typeface="Calibri" pitchFamily="34" charset="0"/>
              </a:rPr>
              <a:t>Implicit and Exploit Costs: </a:t>
            </a:r>
            <a:r>
              <a:rPr lang="en-US" dirty="0">
                <a:latin typeface="Calibri" pitchFamily="34" charset="0"/>
                <a:cs typeface="Calibri" pitchFamily="34" charset="0"/>
              </a:rPr>
              <a:t> Implicit costs are those opportunity costs that does not involve a physical cash payment. Explicit costs are those that involve cash payments to other parties.</a:t>
            </a:r>
          </a:p>
          <a:p>
            <a:pPr>
              <a:lnSpc>
                <a:spcPct val="150000"/>
              </a:lnSpc>
            </a:pPr>
            <a:r>
              <a:rPr lang="en-US" b="1" dirty="0">
                <a:latin typeface="Calibri" pitchFamily="34" charset="0"/>
                <a:cs typeface="Calibri" pitchFamily="34" charset="0"/>
              </a:rPr>
              <a:t>Economic costs: </a:t>
            </a:r>
            <a:r>
              <a:rPr lang="en-US" dirty="0">
                <a:latin typeface="Calibri" pitchFamily="34" charset="0"/>
                <a:cs typeface="Calibri" pitchFamily="34" charset="0"/>
              </a:rPr>
              <a:t> The total cost that covers the explicit as well as implicit costs involved in production and also remuneration that entrepreneur is entitled to, payment towards the assets and other capital provided by owners.</a:t>
            </a:r>
            <a:endParaRPr lang="en-US" b="1" dirty="0">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76200"/>
            <a:ext cx="8388927" cy="838200"/>
          </a:xfrm>
          <a:prstGeom prst="rect">
            <a:avLst/>
          </a:prstGeom>
          <a:noFill/>
          <a:ln w="15875"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marL="0" indent="0" algn="ctr">
              <a:buFont typeface="Georgia" pitchFamily="18" charset="0"/>
              <a:buNone/>
            </a:pPr>
            <a:r>
              <a:rPr lang="en-US" sz="4000" dirty="0" smtClean="0">
                <a:ln w="10541" cmpd="sng">
                  <a:solidFill>
                    <a:schemeClr val="accent1">
                      <a:shade val="88000"/>
                      <a:satMod val="110000"/>
                    </a:schemeClr>
                  </a:solidFill>
                  <a:prstDash val="solid"/>
                </a:ln>
                <a:solidFill>
                  <a:schemeClr val="accent1"/>
                </a:solidFill>
                <a:effectLst/>
                <a:latin typeface="Cambria" pitchFamily="18" charset="0"/>
              </a:rPr>
              <a:t>Classification of Costs</a:t>
            </a:r>
            <a:endParaRPr lang="en-US" sz="4000" dirty="0">
              <a:ln w="10541" cmpd="sng">
                <a:solidFill>
                  <a:schemeClr val="accent1">
                    <a:shade val="88000"/>
                    <a:satMod val="110000"/>
                  </a:schemeClr>
                </a:solidFill>
                <a:prstDash val="solid"/>
              </a:ln>
              <a:solidFill>
                <a:schemeClr val="accent1"/>
              </a:solidFill>
              <a:effectLst/>
              <a:latin typeface="Cambria" pitchFamily="18"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2"/>
          <p:cNvSpPr txBox="1">
            <a:spLocks/>
          </p:cNvSpPr>
          <p:nvPr/>
        </p:nvSpPr>
        <p:spPr>
          <a:xfrm>
            <a:off x="630381" y="1143000"/>
            <a:ext cx="8136081" cy="4803371"/>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50000"/>
              </a:lnSpc>
            </a:pPr>
            <a:r>
              <a:rPr lang="en-US" b="1" dirty="0">
                <a:latin typeface="Calibri" pitchFamily="34" charset="0"/>
                <a:cs typeface="Calibri" pitchFamily="34" charset="0"/>
              </a:rPr>
              <a:t>Variable cost</a:t>
            </a:r>
            <a:r>
              <a:rPr lang="en-US" dirty="0">
                <a:latin typeface="Calibri" pitchFamily="34" charset="0"/>
                <a:cs typeface="Calibri" pitchFamily="34" charset="0"/>
              </a:rPr>
              <a:t>: </a:t>
            </a:r>
            <a:r>
              <a:rPr lang="en-US" b="1" dirty="0">
                <a:solidFill>
                  <a:schemeClr val="accent1"/>
                </a:solidFill>
                <a:latin typeface="Calibri" pitchFamily="34" charset="0"/>
                <a:cs typeface="Calibri" pitchFamily="34" charset="0"/>
              </a:rPr>
              <a:t>Payments that are made to variable inputs  such as raw materials, wages to temporary </a:t>
            </a:r>
            <a:r>
              <a:rPr lang="en-US" b="1" dirty="0" err="1">
                <a:solidFill>
                  <a:schemeClr val="accent1"/>
                </a:solidFill>
                <a:latin typeface="Calibri" pitchFamily="34" charset="0"/>
                <a:cs typeface="Calibri" pitchFamily="34" charset="0"/>
              </a:rPr>
              <a:t>labour</a:t>
            </a:r>
            <a:r>
              <a:rPr lang="en-US" b="1" dirty="0">
                <a:solidFill>
                  <a:schemeClr val="accent1"/>
                </a:solidFill>
                <a:latin typeface="Calibri" pitchFamily="34" charset="0"/>
                <a:cs typeface="Calibri" pitchFamily="34" charset="0"/>
              </a:rPr>
              <a:t>, machine time etc. They vary with the scale of operations in short run</a:t>
            </a:r>
          </a:p>
          <a:p>
            <a:pPr>
              <a:lnSpc>
                <a:spcPct val="150000"/>
              </a:lnSpc>
            </a:pPr>
            <a:r>
              <a:rPr lang="en-US" b="1" dirty="0">
                <a:latin typeface="Calibri" pitchFamily="34" charset="0"/>
                <a:cs typeface="Calibri" pitchFamily="34" charset="0"/>
              </a:rPr>
              <a:t>Fixed costs</a:t>
            </a:r>
            <a:r>
              <a:rPr lang="en-US" dirty="0">
                <a:latin typeface="Calibri" pitchFamily="34" charset="0"/>
                <a:cs typeface="Calibri" pitchFamily="34" charset="0"/>
              </a:rPr>
              <a:t>: </a:t>
            </a:r>
            <a:r>
              <a:rPr lang="en-US" b="1" dirty="0">
                <a:solidFill>
                  <a:schemeClr val="accent1"/>
                </a:solidFill>
                <a:latin typeface="Calibri" pitchFamily="34" charset="0"/>
                <a:cs typeface="Calibri" pitchFamily="34" charset="0"/>
              </a:rPr>
              <a:t>The payments that are to be made irrespective of the scale of Production. </a:t>
            </a:r>
            <a:r>
              <a:rPr lang="en-US" dirty="0">
                <a:latin typeface="Calibri" pitchFamily="34" charset="0"/>
                <a:cs typeface="Calibri" pitchFamily="34" charset="0"/>
              </a:rPr>
              <a:t>These include the salaries of permanent staff , depreciation on machinery, rent and maintenance of buildings, contractual commitments (loan repayments, Insurance </a:t>
            </a:r>
            <a:r>
              <a:rPr lang="en-US" dirty="0" err="1">
                <a:latin typeface="Calibri" pitchFamily="34" charset="0"/>
                <a:cs typeface="Calibri" pitchFamily="34" charset="0"/>
              </a:rPr>
              <a:t>etc</a:t>
            </a:r>
            <a:r>
              <a:rPr lang="en-US" dirty="0">
                <a:latin typeface="Calibri" pitchFamily="34" charset="0"/>
                <a:cs typeface="Calibri" pitchFamily="34" charset="0"/>
              </a:rPr>
              <a:t>), pre fixed rentals and costs of maintaining common facilities</a:t>
            </a:r>
            <a:r>
              <a:rPr lang="en-US" dirty="0" smtClean="0">
                <a:latin typeface="Calibri" pitchFamily="34" charset="0"/>
                <a:cs typeface="Calibri" pitchFamily="34" charset="0"/>
              </a:rPr>
              <a:t>,</a:t>
            </a:r>
            <a:endParaRPr lang="en-US" dirty="0">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76200"/>
            <a:ext cx="8388927" cy="838200"/>
          </a:xfrm>
          <a:prstGeom prst="rect">
            <a:avLst/>
          </a:prstGeom>
          <a:noFill/>
          <a:ln w="15875"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marL="0" indent="0" algn="ctr">
              <a:buFont typeface="Georgia" pitchFamily="18" charset="0"/>
              <a:buNone/>
            </a:pPr>
            <a:r>
              <a:rPr lang="en-US" sz="4000" dirty="0" smtClean="0">
                <a:ln w="10541" cmpd="sng">
                  <a:solidFill>
                    <a:schemeClr val="accent1">
                      <a:shade val="88000"/>
                      <a:satMod val="110000"/>
                    </a:schemeClr>
                  </a:solidFill>
                  <a:prstDash val="solid"/>
                </a:ln>
                <a:solidFill>
                  <a:schemeClr val="accent1"/>
                </a:solidFill>
                <a:effectLst/>
                <a:latin typeface="Cambria" pitchFamily="18" charset="0"/>
              </a:rPr>
              <a:t>Classification of Costs</a:t>
            </a:r>
            <a:endParaRPr lang="en-US" sz="4000" dirty="0">
              <a:ln w="10541" cmpd="sng">
                <a:solidFill>
                  <a:schemeClr val="accent1">
                    <a:shade val="88000"/>
                    <a:satMod val="110000"/>
                  </a:schemeClr>
                </a:solidFill>
                <a:prstDash val="solid"/>
              </a:ln>
              <a:solidFill>
                <a:schemeClr val="accent1"/>
              </a:solidFill>
              <a:effectLst/>
              <a:latin typeface="Cambria" pitchFamily="18"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2"/>
          <p:cNvSpPr txBox="1">
            <a:spLocks/>
          </p:cNvSpPr>
          <p:nvPr/>
        </p:nvSpPr>
        <p:spPr>
          <a:xfrm>
            <a:off x="630381" y="1143000"/>
            <a:ext cx="8136081" cy="4803371"/>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50000"/>
              </a:lnSpc>
            </a:pPr>
            <a:r>
              <a:rPr lang="en-US" b="1" dirty="0" smtClean="0">
                <a:latin typeface="Calibri" pitchFamily="34" charset="0"/>
                <a:cs typeface="Calibri" pitchFamily="34" charset="0"/>
              </a:rPr>
              <a:t>Indirect </a:t>
            </a:r>
            <a:r>
              <a:rPr lang="en-US" b="1" dirty="0">
                <a:latin typeface="Calibri" pitchFamily="34" charset="0"/>
                <a:cs typeface="Calibri" pitchFamily="34" charset="0"/>
              </a:rPr>
              <a:t>costs</a:t>
            </a:r>
            <a:r>
              <a:rPr lang="en-US" dirty="0">
                <a:latin typeface="Calibri" pitchFamily="34" charset="0"/>
                <a:cs typeface="Calibri" pitchFamily="34" charset="0"/>
              </a:rPr>
              <a:t>: </a:t>
            </a:r>
            <a:r>
              <a:rPr lang="en-US" dirty="0" smtClean="0">
                <a:latin typeface="Calibri" pitchFamily="34" charset="0"/>
                <a:cs typeface="Calibri" pitchFamily="34" charset="0"/>
              </a:rPr>
              <a:t>Fixed </a:t>
            </a:r>
            <a:r>
              <a:rPr lang="en-US" dirty="0">
                <a:latin typeface="Calibri" pitchFamily="34" charset="0"/>
                <a:cs typeface="Calibri" pitchFamily="34" charset="0"/>
              </a:rPr>
              <a:t>costs are referred by some as indirect costs because that while working out the unit costs their apportionment is done on some arbitrarily chosen formula. </a:t>
            </a:r>
          </a:p>
          <a:p>
            <a:pPr>
              <a:lnSpc>
                <a:spcPct val="150000"/>
              </a:lnSpc>
            </a:pPr>
            <a:r>
              <a:rPr lang="en-US" b="1" dirty="0">
                <a:latin typeface="Calibri" pitchFamily="34" charset="0"/>
                <a:cs typeface="Calibri" pitchFamily="34" charset="0"/>
              </a:rPr>
              <a:t>Direct </a:t>
            </a:r>
            <a:r>
              <a:rPr lang="en-US" b="1" dirty="0" smtClean="0">
                <a:latin typeface="Calibri" pitchFamily="34" charset="0"/>
                <a:cs typeface="Calibri" pitchFamily="34" charset="0"/>
              </a:rPr>
              <a:t>Costs</a:t>
            </a:r>
            <a:r>
              <a:rPr lang="en-US" dirty="0" smtClean="0">
                <a:latin typeface="Calibri" pitchFamily="34" charset="0"/>
                <a:cs typeface="Calibri" pitchFamily="34" charset="0"/>
              </a:rPr>
              <a:t>: Payments </a:t>
            </a:r>
            <a:r>
              <a:rPr lang="en-US" dirty="0">
                <a:latin typeface="Calibri" pitchFamily="34" charset="0"/>
                <a:cs typeface="Calibri" pitchFamily="34" charset="0"/>
              </a:rPr>
              <a:t>made to variable inputs could be directly related to the output </a:t>
            </a:r>
            <a:r>
              <a:rPr lang="en-US" dirty="0" smtClean="0">
                <a:latin typeface="Calibri" pitchFamily="34" charset="0"/>
                <a:cs typeface="Calibri" pitchFamily="34" charset="0"/>
              </a:rPr>
              <a:t>units  </a:t>
            </a:r>
            <a:endParaRPr lang="en-US" dirty="0">
              <a:latin typeface="Calibri" pitchFamily="34" charset="0"/>
              <a:cs typeface="Calibri" pitchFamily="34" charset="0"/>
            </a:endParaRPr>
          </a:p>
        </p:txBody>
      </p:sp>
    </p:spTree>
    <p:extLst>
      <p:ext uri="{BB962C8B-B14F-4D97-AF65-F5344CB8AC3E}">
        <p14:creationId xmlns:p14="http://schemas.microsoft.com/office/powerpoint/2010/main" val="3963419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76200"/>
            <a:ext cx="8388927" cy="838200"/>
          </a:xfrm>
          <a:prstGeom prst="rect">
            <a:avLst/>
          </a:prstGeom>
          <a:noFill/>
          <a:ln w="15875"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marL="0" indent="0" algn="ctr">
              <a:buFont typeface="Georgia" pitchFamily="18" charset="0"/>
              <a:buNone/>
            </a:pPr>
            <a:r>
              <a:rPr lang="en-US" sz="4000" dirty="0" smtClean="0">
                <a:ln w="10541" cmpd="sng">
                  <a:solidFill>
                    <a:schemeClr val="accent1">
                      <a:shade val="88000"/>
                      <a:satMod val="110000"/>
                    </a:schemeClr>
                  </a:solidFill>
                  <a:prstDash val="solid"/>
                </a:ln>
                <a:solidFill>
                  <a:schemeClr val="accent1"/>
                </a:solidFill>
                <a:effectLst/>
                <a:latin typeface="Cambria" pitchFamily="18" charset="0"/>
              </a:rPr>
              <a:t>Cost Function </a:t>
            </a:r>
            <a:endParaRPr lang="en-US" sz="4000" dirty="0">
              <a:ln w="10541" cmpd="sng">
                <a:solidFill>
                  <a:schemeClr val="accent1">
                    <a:shade val="88000"/>
                    <a:satMod val="110000"/>
                  </a:schemeClr>
                </a:solidFill>
                <a:prstDash val="solid"/>
              </a:ln>
              <a:solidFill>
                <a:schemeClr val="accent1"/>
              </a:solidFill>
              <a:effectLst/>
              <a:latin typeface="Cambria" pitchFamily="18"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2"/>
          <p:cNvSpPr txBox="1">
            <a:spLocks/>
          </p:cNvSpPr>
          <p:nvPr/>
        </p:nvSpPr>
        <p:spPr>
          <a:xfrm>
            <a:off x="630381" y="1143000"/>
            <a:ext cx="8136081" cy="4803371"/>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50000"/>
              </a:lnSpc>
            </a:pPr>
            <a:r>
              <a:rPr lang="en-US" dirty="0">
                <a:latin typeface="Calibri" pitchFamily="34" charset="0"/>
                <a:cs typeface="Calibri" pitchFamily="34" charset="0"/>
              </a:rPr>
              <a:t>The Cost function indicates the </a:t>
            </a:r>
            <a:r>
              <a:rPr lang="en-US" b="1" dirty="0">
                <a:solidFill>
                  <a:schemeClr val="accent1"/>
                </a:solidFill>
                <a:latin typeface="Calibri" pitchFamily="34" charset="0"/>
                <a:cs typeface="Calibri" pitchFamily="34" charset="0"/>
              </a:rPr>
              <a:t>minimum achievable cost for producing various quantities of the product.</a:t>
            </a:r>
          </a:p>
          <a:p>
            <a:pPr>
              <a:lnSpc>
                <a:spcPct val="150000"/>
              </a:lnSpc>
            </a:pPr>
            <a:r>
              <a:rPr lang="en-US" dirty="0">
                <a:latin typeface="Calibri" pitchFamily="34" charset="0"/>
                <a:cs typeface="Calibri" pitchFamily="34" charset="0"/>
              </a:rPr>
              <a:t>Cost functions are derived basically from </a:t>
            </a:r>
            <a:r>
              <a:rPr lang="en-US" b="1" dirty="0">
                <a:solidFill>
                  <a:schemeClr val="accent1"/>
                </a:solidFill>
                <a:latin typeface="Calibri" pitchFamily="34" charset="0"/>
                <a:cs typeface="Calibri" pitchFamily="34" charset="0"/>
              </a:rPr>
              <a:t>production function which identifies the efficient  combination of factors of production for achieving a particular level of output </a:t>
            </a:r>
            <a:r>
              <a:rPr lang="en-US" dirty="0">
                <a:latin typeface="Calibri" pitchFamily="34" charset="0"/>
                <a:cs typeface="Calibri" pitchFamily="34" charset="0"/>
              </a:rPr>
              <a:t>given the technology of production etc.</a:t>
            </a:r>
          </a:p>
          <a:p>
            <a:pPr>
              <a:lnSpc>
                <a:spcPct val="150000"/>
              </a:lnSpc>
            </a:pPr>
            <a:endParaRPr lang="en-US" dirty="0">
              <a:latin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76200"/>
            <a:ext cx="8388927" cy="838200"/>
          </a:xfrm>
          <a:prstGeom prst="rect">
            <a:avLst/>
          </a:prstGeom>
          <a:noFill/>
          <a:ln w="15875"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marL="0" indent="0" algn="ctr">
              <a:buFont typeface="Georgia" pitchFamily="18" charset="0"/>
              <a:buNone/>
            </a:pPr>
            <a:r>
              <a:rPr lang="en-US" sz="4000" dirty="0" smtClean="0">
                <a:ln w="10541" cmpd="sng">
                  <a:solidFill>
                    <a:schemeClr val="accent1">
                      <a:shade val="88000"/>
                      <a:satMod val="110000"/>
                    </a:schemeClr>
                  </a:solidFill>
                  <a:prstDash val="solid"/>
                </a:ln>
                <a:solidFill>
                  <a:schemeClr val="accent1"/>
                </a:solidFill>
                <a:effectLst/>
                <a:latin typeface="Cambria" pitchFamily="18" charset="0"/>
              </a:rPr>
              <a:t>Total, Average and Marginal Cost </a:t>
            </a:r>
            <a:endParaRPr lang="en-US" sz="4000" dirty="0">
              <a:ln w="10541" cmpd="sng">
                <a:solidFill>
                  <a:schemeClr val="accent1">
                    <a:shade val="88000"/>
                    <a:satMod val="110000"/>
                  </a:schemeClr>
                </a:solidFill>
                <a:prstDash val="solid"/>
              </a:ln>
              <a:solidFill>
                <a:schemeClr val="accent1"/>
              </a:solidFill>
              <a:effectLst/>
              <a:latin typeface="Cambria" pitchFamily="18"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2"/>
          <p:cNvSpPr txBox="1">
            <a:spLocks/>
          </p:cNvSpPr>
          <p:nvPr/>
        </p:nvSpPr>
        <p:spPr>
          <a:xfrm>
            <a:off x="630381" y="1143000"/>
            <a:ext cx="8136081" cy="4803371"/>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50000"/>
              </a:lnSpc>
            </a:pPr>
            <a:r>
              <a:rPr lang="en-US" b="1" dirty="0">
                <a:latin typeface="Calibri" pitchFamily="34" charset="0"/>
                <a:cs typeface="Calibri" pitchFamily="34" charset="0"/>
              </a:rPr>
              <a:t>Total Cost (TC): </a:t>
            </a:r>
            <a:r>
              <a:rPr lang="en-US" dirty="0">
                <a:latin typeface="Calibri" pitchFamily="34" charset="0"/>
                <a:cs typeface="Calibri" pitchFamily="34" charset="0"/>
              </a:rPr>
              <a:t>covers both variable and fixed costs</a:t>
            </a:r>
          </a:p>
          <a:p>
            <a:pPr>
              <a:lnSpc>
                <a:spcPct val="150000"/>
              </a:lnSpc>
            </a:pPr>
            <a:r>
              <a:rPr lang="en-US" b="1" dirty="0">
                <a:latin typeface="Calibri" pitchFamily="34" charset="0"/>
                <a:cs typeface="Calibri" pitchFamily="34" charset="0"/>
              </a:rPr>
              <a:t>Average Cost(AC</a:t>
            </a:r>
            <a:r>
              <a:rPr lang="en-US" dirty="0">
                <a:latin typeface="Calibri" pitchFamily="34" charset="0"/>
                <a:cs typeface="Calibri" pitchFamily="34" charset="0"/>
              </a:rPr>
              <a:t>): total cost/total units of output</a:t>
            </a:r>
          </a:p>
          <a:p>
            <a:pPr>
              <a:lnSpc>
                <a:spcPct val="150000"/>
              </a:lnSpc>
            </a:pPr>
            <a:r>
              <a:rPr lang="en-US" b="1" dirty="0">
                <a:latin typeface="Calibri" pitchFamily="34" charset="0"/>
                <a:cs typeface="Calibri" pitchFamily="34" charset="0"/>
              </a:rPr>
              <a:t>Marginal Cost (MC</a:t>
            </a:r>
            <a:r>
              <a:rPr lang="en-US" dirty="0">
                <a:latin typeface="Calibri" pitchFamily="34" charset="0"/>
                <a:cs typeface="Calibri" pitchFamily="34" charset="0"/>
              </a:rPr>
              <a:t>): addition to the total cost incurred for production of last unit of output</a:t>
            </a:r>
          </a:p>
          <a:p>
            <a:pPr>
              <a:lnSpc>
                <a:spcPct val="150000"/>
              </a:lnSpc>
            </a:pPr>
            <a:r>
              <a:rPr lang="en-US" b="1" dirty="0">
                <a:latin typeface="Calibri" pitchFamily="34" charset="0"/>
                <a:cs typeface="Calibri" pitchFamily="34" charset="0"/>
              </a:rPr>
              <a:t>Cost Schedule </a:t>
            </a:r>
            <a:r>
              <a:rPr lang="en-US" dirty="0">
                <a:latin typeface="Calibri" pitchFamily="34" charset="0"/>
                <a:cs typeface="Calibri" pitchFamily="34" charset="0"/>
              </a:rPr>
              <a:t>is the table indicating costs incurred at different levels of outputs. </a:t>
            </a:r>
            <a:endParaRPr lang="en-US" dirty="0" smtClean="0">
              <a:latin typeface="Calibri" pitchFamily="34" charset="0"/>
              <a:cs typeface="Calibri" pitchFamily="34" charset="0"/>
            </a:endParaRPr>
          </a:p>
          <a:p>
            <a:pPr>
              <a:lnSpc>
                <a:spcPct val="150000"/>
              </a:lnSpc>
            </a:pPr>
            <a:r>
              <a:rPr lang="en-US" b="1" dirty="0" smtClean="0">
                <a:latin typeface="Calibri" pitchFamily="34" charset="0"/>
                <a:cs typeface="Calibri" pitchFamily="34" charset="0"/>
              </a:rPr>
              <a:t>Cost</a:t>
            </a:r>
            <a:r>
              <a:rPr lang="en-US" dirty="0" smtClean="0">
                <a:latin typeface="Calibri" pitchFamily="34" charset="0"/>
                <a:cs typeface="Calibri" pitchFamily="34" charset="0"/>
              </a:rPr>
              <a:t> </a:t>
            </a:r>
            <a:r>
              <a:rPr lang="en-US" b="1" dirty="0">
                <a:latin typeface="Calibri" pitchFamily="34" charset="0"/>
                <a:cs typeface="Calibri" pitchFamily="34" charset="0"/>
              </a:rPr>
              <a:t>curve</a:t>
            </a:r>
            <a:r>
              <a:rPr lang="en-US" dirty="0">
                <a:latin typeface="Calibri" pitchFamily="34" charset="0"/>
                <a:cs typeface="Calibri" pitchFamily="34" charset="0"/>
              </a:rPr>
              <a:t> its graphical representation.</a:t>
            </a:r>
          </a:p>
          <a:p>
            <a:pPr>
              <a:lnSpc>
                <a:spcPct val="150000"/>
              </a:lnSpc>
            </a:pPr>
            <a:endParaRPr lang="en-US" dirty="0">
              <a:latin typeface="Calibri" pitchFamily="34" charset="0"/>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76200"/>
            <a:ext cx="8388927" cy="838200"/>
          </a:xfrm>
          <a:prstGeom prst="rect">
            <a:avLst/>
          </a:prstGeom>
          <a:noFill/>
          <a:ln w="15875"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marL="0" indent="0" algn="ctr">
              <a:buFont typeface="Georgia" pitchFamily="18" charset="0"/>
              <a:buNone/>
            </a:pPr>
            <a:r>
              <a:rPr lang="en-US" sz="4000" dirty="0" err="1" smtClean="0">
                <a:ln w="10541" cmpd="sng">
                  <a:solidFill>
                    <a:schemeClr val="accent1">
                      <a:shade val="88000"/>
                      <a:satMod val="110000"/>
                    </a:schemeClr>
                  </a:solidFill>
                  <a:prstDash val="solid"/>
                </a:ln>
                <a:solidFill>
                  <a:schemeClr val="accent1"/>
                </a:solidFill>
                <a:effectLst/>
                <a:latin typeface="Cambria" pitchFamily="18" charset="0"/>
              </a:rPr>
              <a:t>Isocost</a:t>
            </a:r>
            <a:r>
              <a:rPr lang="en-US" sz="4000" dirty="0" smtClean="0">
                <a:ln w="10541" cmpd="sng">
                  <a:solidFill>
                    <a:schemeClr val="accent1">
                      <a:shade val="88000"/>
                      <a:satMod val="110000"/>
                    </a:schemeClr>
                  </a:solidFill>
                  <a:prstDash val="solid"/>
                </a:ln>
                <a:solidFill>
                  <a:schemeClr val="accent1"/>
                </a:solidFill>
                <a:effectLst/>
                <a:latin typeface="Cambria" pitchFamily="18" charset="0"/>
              </a:rPr>
              <a:t> Line</a:t>
            </a:r>
            <a:endParaRPr lang="en-US" sz="4000" dirty="0">
              <a:ln w="10541" cmpd="sng">
                <a:solidFill>
                  <a:schemeClr val="accent1">
                    <a:shade val="88000"/>
                    <a:satMod val="110000"/>
                  </a:schemeClr>
                </a:solidFill>
                <a:prstDash val="solid"/>
              </a:ln>
              <a:solidFill>
                <a:schemeClr val="accent1"/>
              </a:solidFill>
              <a:effectLst/>
              <a:latin typeface="Cambria" pitchFamily="18"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2"/>
          <p:cNvSpPr txBox="1">
            <a:spLocks/>
          </p:cNvSpPr>
          <p:nvPr/>
        </p:nvSpPr>
        <p:spPr>
          <a:xfrm>
            <a:off x="630381" y="914400"/>
            <a:ext cx="8136081" cy="4803371"/>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50000"/>
              </a:lnSpc>
            </a:pPr>
            <a:r>
              <a:rPr lang="en-US" dirty="0" err="1">
                <a:latin typeface="Calibri" pitchFamily="34" charset="0"/>
                <a:cs typeface="Calibri" pitchFamily="34" charset="0"/>
              </a:rPr>
              <a:t>Isocost</a:t>
            </a:r>
            <a:r>
              <a:rPr lang="en-US" dirty="0">
                <a:latin typeface="Calibri" pitchFamily="34" charset="0"/>
                <a:cs typeface="Calibri" pitchFamily="34" charset="0"/>
              </a:rPr>
              <a:t> lines are </a:t>
            </a:r>
            <a:r>
              <a:rPr lang="en-US" b="1" dirty="0">
                <a:latin typeface="Calibri" pitchFamily="34" charset="0"/>
                <a:cs typeface="Calibri" pitchFamily="34" charset="0"/>
              </a:rPr>
              <a:t>loci of various </a:t>
            </a:r>
            <a:r>
              <a:rPr lang="en-US" dirty="0">
                <a:latin typeface="Calibri" pitchFamily="34" charset="0"/>
                <a:cs typeface="Calibri" pitchFamily="34" charset="0"/>
              </a:rPr>
              <a:t>combination of inputs that a firm could buy and marshal for production under given technology and unit prices of those inputs  at a predetermined level of total budget.</a:t>
            </a:r>
          </a:p>
          <a:p>
            <a:pPr>
              <a:lnSpc>
                <a:spcPct val="150000"/>
              </a:lnSpc>
            </a:pPr>
            <a:r>
              <a:rPr lang="en-US" dirty="0">
                <a:latin typeface="Calibri" pitchFamily="34" charset="0"/>
                <a:cs typeface="Calibri" pitchFamily="34" charset="0"/>
              </a:rPr>
              <a:t>When factors of production are only two </a:t>
            </a:r>
            <a:r>
              <a:rPr lang="en-US" b="1" dirty="0">
                <a:latin typeface="Calibri" pitchFamily="34" charset="0"/>
                <a:cs typeface="Calibri" pitchFamily="34" charset="0"/>
              </a:rPr>
              <a:t>say </a:t>
            </a:r>
            <a:r>
              <a:rPr lang="en-US" b="1" dirty="0" err="1">
                <a:latin typeface="Calibri" pitchFamily="34" charset="0"/>
                <a:cs typeface="Calibri" pitchFamily="34" charset="0"/>
              </a:rPr>
              <a:t>labour</a:t>
            </a:r>
            <a:r>
              <a:rPr lang="en-US" b="1" dirty="0">
                <a:latin typeface="Calibri" pitchFamily="34" charset="0"/>
                <a:cs typeface="Calibri" pitchFamily="34" charset="0"/>
              </a:rPr>
              <a:t> (L) and Capital (K)</a:t>
            </a:r>
            <a:r>
              <a:rPr lang="en-US" dirty="0">
                <a:latin typeface="Calibri" pitchFamily="34" charset="0"/>
                <a:cs typeface="Calibri" pitchFamily="34" charset="0"/>
              </a:rPr>
              <a:t> and they are combined in different proportions to produce a product but results in the same level total cost, then different combinations of K &amp;L can  be represented in form of a straight line connecting L on X-axis and K </a:t>
            </a:r>
            <a:r>
              <a:rPr lang="en-US" dirty="0" err="1">
                <a:latin typeface="Calibri" pitchFamily="34" charset="0"/>
                <a:cs typeface="Calibri" pitchFamily="34" charset="0"/>
              </a:rPr>
              <a:t>onY</a:t>
            </a:r>
            <a:r>
              <a:rPr lang="en-US" dirty="0">
                <a:latin typeface="Calibri" pitchFamily="34" charset="0"/>
                <a:cs typeface="Calibri" pitchFamily="34" charset="0"/>
              </a:rPr>
              <a:t>-axis (assuming that the prices of K&amp;L and Technology of production as given). </a:t>
            </a:r>
            <a:endParaRPr lang="en-US" dirty="0" smtClean="0">
              <a:latin typeface="Calibri" pitchFamily="34" charset="0"/>
              <a:cs typeface="Calibri" pitchFamily="34" charset="0"/>
            </a:endParaRPr>
          </a:p>
          <a:p>
            <a:pPr>
              <a:lnSpc>
                <a:spcPct val="150000"/>
              </a:lnSpc>
            </a:pPr>
            <a:r>
              <a:rPr lang="en-US" dirty="0" smtClean="0">
                <a:latin typeface="Calibri" pitchFamily="34" charset="0"/>
                <a:cs typeface="Calibri" pitchFamily="34" charset="0"/>
              </a:rPr>
              <a:t>Parallel  </a:t>
            </a:r>
            <a:r>
              <a:rPr lang="en-US" dirty="0">
                <a:latin typeface="Calibri" pitchFamily="34" charset="0"/>
                <a:cs typeface="Calibri" pitchFamily="34" charset="0"/>
              </a:rPr>
              <a:t>shifts in them happen according as the total  cost proposed to be spent.  </a:t>
            </a:r>
            <a:endParaRPr lang="en-US" dirty="0">
              <a:latin typeface="Calibri" pitchFamily="34" charset="0"/>
              <a:cs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630381" y="914400"/>
            <a:ext cx="8136081" cy="4803371"/>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nSpc>
                <a:spcPct val="150000"/>
              </a:lnSpc>
            </a:pPr>
            <a:r>
              <a:rPr lang="en-US" dirty="0">
                <a:latin typeface="Calibri" pitchFamily="34" charset="0"/>
                <a:cs typeface="Calibri" pitchFamily="34" charset="0"/>
              </a:rPr>
              <a:t>A break –even point is that level of production output where the firm concerned neither earns any profit nor incurs any loss </a:t>
            </a:r>
            <a:r>
              <a:rPr lang="en-US" dirty="0" smtClean="0">
                <a:latin typeface="Calibri" pitchFamily="34" charset="0"/>
                <a:cs typeface="Calibri" pitchFamily="34" charset="0"/>
              </a:rPr>
              <a:t>i.e. the </a:t>
            </a:r>
            <a:r>
              <a:rPr lang="en-US" dirty="0">
                <a:latin typeface="Calibri" pitchFamily="34" charset="0"/>
                <a:cs typeface="Calibri" pitchFamily="34" charset="0"/>
              </a:rPr>
              <a:t>total revenues expected to be earned are just equal to the total costs required to be spent. </a:t>
            </a:r>
            <a:endParaRPr lang="en-US" dirty="0" smtClean="0">
              <a:latin typeface="Calibri" pitchFamily="34" charset="0"/>
              <a:cs typeface="Calibri" pitchFamily="34" charset="0"/>
            </a:endParaRPr>
          </a:p>
          <a:p>
            <a:pPr>
              <a:lnSpc>
                <a:spcPct val="150000"/>
              </a:lnSpc>
            </a:pPr>
            <a:r>
              <a:rPr lang="en-US" dirty="0" smtClean="0">
                <a:latin typeface="Calibri" pitchFamily="34" charset="0"/>
                <a:cs typeface="Calibri" pitchFamily="34" charset="0"/>
              </a:rPr>
              <a:t>Break-even </a:t>
            </a:r>
            <a:r>
              <a:rPr lang="en-US" dirty="0">
                <a:latin typeface="Calibri" pitchFamily="34" charset="0"/>
                <a:cs typeface="Calibri" pitchFamily="34" charset="0"/>
              </a:rPr>
              <a:t>analysis helps the firm concerned in planning its long term business strategies. </a:t>
            </a:r>
            <a:endParaRPr lang="en-US" dirty="0" smtClean="0">
              <a:latin typeface="Calibri" pitchFamily="34" charset="0"/>
              <a:cs typeface="Calibri" pitchFamily="34" charset="0"/>
            </a:endParaRPr>
          </a:p>
        </p:txBody>
      </p:sp>
      <p:sp>
        <p:nvSpPr>
          <p:cNvPr id="4" name="Title 1"/>
          <p:cNvSpPr txBox="1">
            <a:spLocks/>
          </p:cNvSpPr>
          <p:nvPr/>
        </p:nvSpPr>
        <p:spPr>
          <a:xfrm>
            <a:off x="0" y="76200"/>
            <a:ext cx="8388927" cy="838200"/>
          </a:xfrm>
          <a:prstGeom prst="rect">
            <a:avLst/>
          </a:prstGeom>
          <a:noFill/>
          <a:ln w="15875" cap="flat" cmpd="sng" algn="ctr">
            <a:noFill/>
            <a:prstDash val="solid"/>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marL="0" indent="0" algn="ctr">
              <a:buFont typeface="Georgia" pitchFamily="18" charset="0"/>
              <a:buNone/>
            </a:pPr>
            <a:r>
              <a:rPr lang="en-US" sz="4000" dirty="0" smtClean="0">
                <a:ln w="10541" cmpd="sng">
                  <a:solidFill>
                    <a:schemeClr val="accent1">
                      <a:shade val="88000"/>
                      <a:satMod val="110000"/>
                    </a:schemeClr>
                  </a:solidFill>
                  <a:prstDash val="solid"/>
                </a:ln>
                <a:solidFill>
                  <a:schemeClr val="accent1"/>
                </a:solidFill>
                <a:effectLst/>
                <a:latin typeface="Cambria" pitchFamily="18" charset="0"/>
              </a:rPr>
              <a:t>Break Even Point </a:t>
            </a:r>
            <a:endParaRPr lang="en-US" sz="4000" dirty="0">
              <a:ln w="10541" cmpd="sng">
                <a:solidFill>
                  <a:schemeClr val="accent1">
                    <a:shade val="88000"/>
                    <a:satMod val="110000"/>
                  </a:schemeClr>
                </a:solidFill>
                <a:prstDash val="solid"/>
              </a:ln>
              <a:solidFill>
                <a:schemeClr val="accent1"/>
              </a:solidFill>
              <a:effectLst/>
              <a:latin typeface="Cambria" pitchFamily="18"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927" y="6927"/>
            <a:ext cx="755073" cy="974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592</TotalTime>
  <Words>1238</Words>
  <Application>Microsoft Office PowerPoint</Application>
  <PresentationFormat>On-screen Show (4:3)</PresentationFormat>
  <Paragraphs>67</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Slipstream</vt:lpstr>
      <vt:lpstr>Cost Function</vt:lpstr>
      <vt:lpstr>Cost of Product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Function</dc:title>
  <dc:creator>sarma</dc:creator>
  <cp:lastModifiedBy>i</cp:lastModifiedBy>
  <cp:revision>76</cp:revision>
  <dcterms:created xsi:type="dcterms:W3CDTF">2013-08-02T12:48:44Z</dcterms:created>
  <dcterms:modified xsi:type="dcterms:W3CDTF">2022-09-04T01:40:55Z</dcterms:modified>
</cp:coreProperties>
</file>