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305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308" r:id="rId12"/>
  </p:sldIdLst>
  <p:sldSz cx="13003213" cy="10058400"/>
  <p:notesSz cx="9144000" cy="9144000"/>
  <p:defaultTextStyle>
    <a:defPPr>
      <a:defRPr lang="en-US"/>
    </a:defPPr>
    <a:lvl1pPr marL="0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57124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14250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71374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28498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285624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742748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199873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656997" algn="l" defTabSz="91425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2" y="-18"/>
      </p:cViewPr>
      <p:guideLst>
        <p:guide orient="horz" pos="3168"/>
        <p:guide pos="3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3003213" cy="100584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774" tIns="65887" rIns="131774" bIns="65887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92878" y="102308"/>
            <a:ext cx="12817454" cy="981522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42122" y="4693920"/>
            <a:ext cx="9102249" cy="2346960"/>
          </a:xfrm>
        </p:spPr>
        <p:txBody>
          <a:bodyPr/>
          <a:lstStyle>
            <a:lvl1pPr marL="0" indent="0" algn="ctr">
              <a:buNone/>
              <a:defRPr sz="3700">
                <a:solidFill>
                  <a:schemeClr val="tx2"/>
                </a:solidFill>
              </a:defRPr>
            </a:lvl1pPr>
            <a:lvl2pPr marL="658871" indent="0" algn="ctr">
              <a:buNone/>
            </a:lvl2pPr>
            <a:lvl3pPr marL="1317742" indent="0" algn="ctr">
              <a:buNone/>
            </a:lvl3pPr>
            <a:lvl4pPr marL="1976613" indent="0" algn="ctr">
              <a:buNone/>
            </a:lvl4pPr>
            <a:lvl5pPr marL="2635484" indent="0" algn="ctr">
              <a:buNone/>
            </a:lvl5pPr>
            <a:lvl6pPr marL="3294355" indent="0" algn="ctr">
              <a:buNone/>
            </a:lvl6pPr>
            <a:lvl7pPr marL="3953226" indent="0" algn="ctr">
              <a:buNone/>
            </a:lvl7pPr>
            <a:lvl8pPr marL="4612096" indent="0" algn="ctr">
              <a:buNone/>
            </a:lvl8pPr>
            <a:lvl9pPr marL="5270967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20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491" y="2125645"/>
            <a:ext cx="12829065" cy="22401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9491" y="2048523"/>
            <a:ext cx="12829065" cy="176851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9491" y="4365752"/>
            <a:ext cx="12829065" cy="162114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50161" y="2208698"/>
            <a:ext cx="11702892" cy="2156037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7329" y="402807"/>
            <a:ext cx="2860707" cy="858223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00321" y="402806"/>
            <a:ext cx="7910288" cy="858223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300321" y="2123440"/>
            <a:ext cx="11052731" cy="6705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3003213" cy="100584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774" tIns="65887" rIns="131774" bIns="65887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92878" y="102308"/>
            <a:ext cx="12817454" cy="981522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64" y="1397001"/>
            <a:ext cx="11052731" cy="1997710"/>
          </a:xfrm>
        </p:spPr>
        <p:txBody>
          <a:bodyPr anchor="b" anchorCtr="0"/>
          <a:lstStyle>
            <a:lvl1pPr algn="l">
              <a:buNone/>
              <a:defRPr sz="58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64" y="3736976"/>
            <a:ext cx="11052731" cy="1962784"/>
          </a:xfrm>
        </p:spPr>
        <p:txBody>
          <a:bodyPr anchor="t" anchorCtr="0"/>
          <a:lstStyle>
            <a:lvl1pPr marL="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37781" y="9052560"/>
            <a:ext cx="5688906" cy="67056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8708" y="3486017"/>
            <a:ext cx="12817657" cy="1341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8330" y="3434164"/>
            <a:ext cx="12818035" cy="6705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7135" y="3621024"/>
            <a:ext cx="12819230" cy="6705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8051" y="9106205"/>
            <a:ext cx="650161" cy="670560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300321" y="2123440"/>
            <a:ext cx="5331317" cy="6705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7016317" y="2123440"/>
            <a:ext cx="5331317" cy="6705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321" y="400473"/>
            <a:ext cx="11052731" cy="16764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0321" y="2123440"/>
            <a:ext cx="5309645" cy="1117600"/>
          </a:xfrm>
          <a:noFill/>
          <a:ln w="12700" cap="sq" cmpd="sng" algn="ctr">
            <a:noFill/>
            <a:prstDash val="solid"/>
          </a:ln>
        </p:spPr>
        <p:txBody>
          <a:bodyPr lIns="131774" anchor="b" anchorCtr="0">
            <a:noAutofit/>
          </a:bodyPr>
          <a:lstStyle>
            <a:lvl1pPr marL="0" indent="0">
              <a:buNone/>
              <a:defRPr sz="35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9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7043407" y="2123440"/>
            <a:ext cx="5309645" cy="1117600"/>
          </a:xfrm>
          <a:noFill/>
          <a:ln w="12700" cap="sq" cmpd="sng" algn="ctr">
            <a:noFill/>
            <a:prstDash val="solid"/>
          </a:ln>
        </p:spPr>
        <p:txBody>
          <a:bodyPr lIns="131774" anchor="b" anchorCtr="0">
            <a:noAutofit/>
          </a:bodyPr>
          <a:lstStyle>
            <a:lvl1pPr marL="0" indent="0">
              <a:buNone/>
              <a:defRPr sz="35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900" b="1"/>
            </a:lvl2pPr>
            <a:lvl3pPr>
              <a:buNone/>
              <a:defRPr sz="2600" b="1"/>
            </a:lvl3pPr>
            <a:lvl4pPr>
              <a:buNone/>
              <a:defRPr sz="2300" b="1"/>
            </a:lvl4pPr>
            <a:lvl5pPr>
              <a:buNone/>
              <a:defRPr sz="23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300321" y="3296920"/>
            <a:ext cx="5309645" cy="569976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7043407" y="3296920"/>
            <a:ext cx="5309645" cy="569976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3003213" cy="100584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022" y="102308"/>
            <a:ext cx="12817454" cy="981699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321" y="400473"/>
            <a:ext cx="11052731" cy="1676400"/>
          </a:xfrm>
        </p:spPr>
        <p:txBody>
          <a:bodyPr anchor="b" anchorCtr="0"/>
          <a:lstStyle>
            <a:lvl1pPr algn="l">
              <a:buNone/>
              <a:defRPr sz="5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300321" y="2346960"/>
            <a:ext cx="2709003" cy="6593840"/>
          </a:xfrm>
        </p:spPr>
        <p:txBody>
          <a:bodyPr/>
          <a:lstStyle>
            <a:lvl1pPr marL="0" indent="0">
              <a:buNone/>
              <a:defRPr sz="2600"/>
            </a:lvl1pPr>
            <a:lvl2pPr>
              <a:buNone/>
              <a:defRPr sz="1700"/>
            </a:lvl2pPr>
            <a:lvl3pPr>
              <a:buNone/>
              <a:defRPr sz="1400"/>
            </a:lvl3pPr>
            <a:lvl4pPr>
              <a:buNone/>
              <a:defRPr sz="1300"/>
            </a:lvl4pPr>
            <a:lvl5pPr>
              <a:buNone/>
              <a:defRPr sz="13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226044" y="2346960"/>
            <a:ext cx="8127008" cy="659384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322" y="7187474"/>
            <a:ext cx="10402570" cy="766022"/>
          </a:xfrm>
        </p:spPr>
        <p:txBody>
          <a:bodyPr anchor="ctr">
            <a:noAutofit/>
          </a:bodyPr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0322" y="7987210"/>
            <a:ext cx="10402570" cy="1005840"/>
          </a:xfrm>
        </p:spPr>
        <p:txBody>
          <a:bodyPr/>
          <a:lstStyle>
            <a:lvl1pPr marL="0" indent="0">
              <a:buFontTx/>
              <a:buNone/>
              <a:defRPr sz="23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00321" y="9052560"/>
            <a:ext cx="5526366" cy="67056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08051" y="9106205"/>
            <a:ext cx="650161" cy="670560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7136" y="6869214"/>
            <a:ext cx="12808165" cy="1341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7422" y="6820696"/>
            <a:ext cx="12807879" cy="6705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7425" y="7000729"/>
            <a:ext cx="12807876" cy="71584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7138" y="97791"/>
            <a:ext cx="12801101" cy="671957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46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3003213" cy="100584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1774" tIns="65887" rIns="131774" bIns="65887"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022" y="102308"/>
            <a:ext cx="12817454" cy="981699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1774" tIns="65887" rIns="131774" bIns="65887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300321" y="402802"/>
            <a:ext cx="11052731" cy="1676400"/>
          </a:xfrm>
          <a:prstGeom prst="rect">
            <a:avLst/>
          </a:prstGeom>
        </p:spPr>
        <p:txBody>
          <a:bodyPr lIns="131774" tIns="65887" rIns="131774" bIns="131774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300321" y="2123440"/>
            <a:ext cx="11052731" cy="6705600"/>
          </a:xfrm>
          <a:prstGeom prst="rect">
            <a:avLst/>
          </a:prstGeom>
        </p:spPr>
        <p:txBody>
          <a:bodyPr lIns="131774" tIns="65887" rIns="131774" bIns="65887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77169" y="9080500"/>
            <a:ext cx="3521704" cy="698500"/>
          </a:xfrm>
          <a:prstGeom prst="rect">
            <a:avLst/>
          </a:prstGeom>
        </p:spPr>
        <p:txBody>
          <a:bodyPr lIns="131774" tIns="65887" rIns="131774" bIns="65887" anchor="ctr" anchorCtr="0"/>
          <a:lstStyle>
            <a:lvl1pPr algn="r" eaLnBrk="1" latinLnBrk="0" hangingPunct="1">
              <a:defRPr kumimoji="0" sz="2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300321" y="9052560"/>
            <a:ext cx="5634726" cy="670560"/>
          </a:xfrm>
          <a:prstGeom prst="rect">
            <a:avLst/>
          </a:prstGeom>
        </p:spPr>
        <p:txBody>
          <a:bodyPr lIns="131774" tIns="65887" rIns="131774" bIns="65887" anchor="ctr" anchorCtr="0"/>
          <a:lstStyle>
            <a:lvl1pPr eaLnBrk="1" latinLnBrk="0" hangingPunct="1">
              <a:defRPr kumimoji="0" sz="2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208051" y="9108440"/>
            <a:ext cx="650161" cy="67056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20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rtl="0" eaLnBrk="1" latinLnBrk="0" hangingPunct="1">
        <a:spcBef>
          <a:spcPct val="0"/>
        </a:spcBef>
        <a:buNone/>
        <a:defRPr kumimoji="0" sz="5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95323" indent="-395323" algn="l" rtl="0" eaLnBrk="1" latinLnBrk="0" hangingPunct="1">
        <a:spcBef>
          <a:spcPts val="836"/>
        </a:spcBef>
        <a:buClr>
          <a:schemeClr val="accent1"/>
        </a:buClr>
        <a:buSzPct val="85000"/>
        <a:buFont typeface="Wingdings 2"/>
        <a:buChar char=""/>
        <a:defRPr kumimoji="0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790645" indent="-329435" algn="l" rtl="0" eaLnBrk="1" latinLnBrk="0" hangingPunct="1">
        <a:spcBef>
          <a:spcPts val="533"/>
        </a:spcBef>
        <a:buClr>
          <a:schemeClr val="accent2"/>
        </a:buClr>
        <a:buSzPct val="85000"/>
        <a:buFont typeface="Wingdings 2"/>
        <a:buChar char=""/>
        <a:defRPr kumimoji="0"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185968" indent="-329435" algn="l" rtl="0" eaLnBrk="1" latinLnBrk="0" hangingPunct="1">
        <a:spcBef>
          <a:spcPts val="533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581290" indent="-329435" algn="l" rtl="0" eaLnBrk="1" latinLnBrk="0" hangingPunct="1">
        <a:spcBef>
          <a:spcPts val="533"/>
        </a:spcBef>
        <a:buClr>
          <a:schemeClr val="accent3"/>
        </a:buClr>
        <a:buSzPct val="80000"/>
        <a:buFont typeface="Wingdings 2"/>
        <a:buChar char="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6613" indent="-329435" algn="l" rtl="0" eaLnBrk="1" latinLnBrk="0" hangingPunct="1">
        <a:spcBef>
          <a:spcPts val="533"/>
        </a:spcBef>
        <a:buClr>
          <a:schemeClr val="accent3"/>
        </a:buClr>
        <a:buFontTx/>
        <a:buChar char="o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1935" indent="-329435" algn="l" rtl="0" eaLnBrk="1" latinLnBrk="0" hangingPunct="1">
        <a:spcBef>
          <a:spcPts val="533"/>
        </a:spcBef>
        <a:buClr>
          <a:schemeClr val="accent3"/>
        </a:buClr>
        <a:buChar char="•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67258" indent="-329435" algn="l" rtl="0" eaLnBrk="1" latinLnBrk="0" hangingPunct="1">
        <a:spcBef>
          <a:spcPts val="533"/>
        </a:spcBef>
        <a:buClr>
          <a:schemeClr val="accent2"/>
        </a:buClr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3162580" indent="-329435" algn="l" rtl="0" eaLnBrk="1" latinLnBrk="0" hangingPunct="1">
        <a:spcBef>
          <a:spcPts val="533"/>
        </a:spcBef>
        <a:buClr>
          <a:schemeClr val="accent1">
            <a:tint val="60000"/>
          </a:schemeClr>
        </a:buClr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3557903" indent="-329435" algn="l" rtl="0" eaLnBrk="1" latinLnBrk="0" hangingPunct="1">
        <a:spcBef>
          <a:spcPts val="533"/>
        </a:spcBef>
        <a:buClr>
          <a:schemeClr val="accent2">
            <a:tint val="60000"/>
          </a:schemeClr>
        </a:buClr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588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1774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766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6354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943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9532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6120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27096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mailto:sppathak.arch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763">
              <a:spcBef>
                <a:spcPts val="99"/>
              </a:spcBef>
            </a:pPr>
            <a:r>
              <a:rPr lang="en-US" sz="4000" b="1" dirty="0" err="1">
                <a:solidFill>
                  <a:srgbClr val="001F5F"/>
                </a:solidFill>
                <a:latin typeface="Arial"/>
                <a:cs typeface="Arial"/>
              </a:rPr>
              <a:t>Pallavi</a:t>
            </a:r>
            <a:r>
              <a:rPr lang="en-US" sz="40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1F5F"/>
                </a:solidFill>
                <a:latin typeface="Arial"/>
                <a:cs typeface="Arial"/>
              </a:rPr>
              <a:t>Tiwari</a:t>
            </a:r>
            <a:r>
              <a:rPr lang="en-US" sz="4000" b="1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</a:p>
          <a:p>
            <a:pPr marL="4763">
              <a:spcBef>
                <a:spcPts val="99"/>
              </a:spcBef>
            </a:pPr>
            <a:r>
              <a:rPr lang="en-US" sz="4000" b="1" dirty="0">
                <a:solidFill>
                  <a:srgbClr val="001F5F"/>
                </a:solidFill>
                <a:latin typeface="Arial"/>
                <a:cs typeface="Arial"/>
              </a:rPr>
              <a:t>Assistant Professor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2698">
              <a:spcBef>
                <a:spcPts val="95"/>
              </a:spcBef>
            </a:pPr>
            <a:r>
              <a:rPr lang="en-US" sz="6000" b="1" spc="-4" dirty="0">
                <a:solidFill>
                  <a:srgbClr val="FFC000"/>
                </a:solidFill>
                <a:latin typeface="Arial"/>
                <a:cs typeface="Arial"/>
              </a:rPr>
              <a:t>Social  Infrastructure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3704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9" y="1451746"/>
            <a:ext cx="13003212" cy="698848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21020" y="8440698"/>
            <a:ext cx="5149813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650"/>
              </a:lnSpc>
            </a:pPr>
            <a:r>
              <a:rPr sz="1400" b="1" spc="-4" dirty="0">
                <a:latin typeface="Arial"/>
                <a:cs typeface="Arial"/>
              </a:rPr>
              <a:t>Source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-</a:t>
            </a:r>
            <a:r>
              <a:rPr sz="1400" b="1" spc="-4" dirty="0">
                <a:latin typeface="Arial"/>
                <a:cs typeface="Arial"/>
              </a:rPr>
              <a:t> URDPFI</a:t>
            </a:r>
            <a:r>
              <a:rPr sz="1400" b="1" spc="4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Guidelines,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January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2015</a:t>
            </a:r>
            <a:endParaRPr sz="1400" dirty="0">
              <a:latin typeface="Arial"/>
              <a:cs typeface="Arial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7406" y="4191000"/>
            <a:ext cx="6934200" cy="16764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Cambria" pitchFamily="18" charset="0"/>
              </a:rPr>
              <a:t>Thank You </a:t>
            </a:r>
            <a:endParaRPr lang="en-US" b="1" dirty="0">
              <a:solidFill>
                <a:srgbClr val="C00000"/>
              </a:solidFill>
              <a:latin typeface="Cambria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3850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8747" y="1760150"/>
            <a:ext cx="12098859" cy="502165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49700" y="450474"/>
            <a:ext cx="11874240" cy="1243928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 algn="ctr">
              <a:spcBef>
                <a:spcPts val="99"/>
              </a:spcBef>
            </a:pPr>
            <a:r>
              <a:rPr sz="4000" b="1" spc="-4" dirty="0">
                <a:solidFill>
                  <a:srgbClr val="C00000"/>
                </a:solidFill>
                <a:latin typeface="Cambria" pitchFamily="18" charset="0"/>
                <a:cs typeface="Arial"/>
              </a:rPr>
              <a:t>Special Requirements</a:t>
            </a:r>
            <a:r>
              <a:rPr sz="4000" b="1" spc="30" dirty="0">
                <a:solidFill>
                  <a:srgbClr val="C00000"/>
                </a:solidFill>
                <a:latin typeface="Cambria" pitchFamily="18" charset="0"/>
                <a:cs typeface="Arial"/>
              </a:rPr>
              <a:t> </a:t>
            </a:r>
            <a:r>
              <a:rPr sz="4000" b="1" spc="-4" dirty="0">
                <a:solidFill>
                  <a:srgbClr val="C00000"/>
                </a:solidFill>
                <a:latin typeface="Cambria" pitchFamily="18" charset="0"/>
                <a:cs typeface="Arial"/>
              </a:rPr>
              <a:t>for</a:t>
            </a:r>
            <a:r>
              <a:rPr sz="4000" b="1" spc="4" dirty="0">
                <a:solidFill>
                  <a:srgbClr val="C00000"/>
                </a:solidFill>
                <a:latin typeface="Cambria" pitchFamily="18" charset="0"/>
                <a:cs typeface="Arial"/>
              </a:rPr>
              <a:t> </a:t>
            </a:r>
            <a:r>
              <a:rPr sz="4000" b="1" spc="-4" dirty="0">
                <a:solidFill>
                  <a:srgbClr val="C00000"/>
                </a:solidFill>
                <a:latin typeface="Cambria" pitchFamily="18" charset="0"/>
                <a:cs typeface="Arial"/>
              </a:rPr>
              <a:t>Gender</a:t>
            </a:r>
            <a:r>
              <a:rPr sz="4000" b="1" dirty="0">
                <a:solidFill>
                  <a:srgbClr val="C00000"/>
                </a:solidFill>
                <a:latin typeface="Cambria" pitchFamily="18" charset="0"/>
                <a:cs typeface="Arial"/>
              </a:rPr>
              <a:t> </a:t>
            </a:r>
            <a:r>
              <a:rPr sz="4000" b="1" spc="-4" dirty="0">
                <a:solidFill>
                  <a:srgbClr val="C00000"/>
                </a:solidFill>
                <a:latin typeface="Cambria" pitchFamily="18" charset="0"/>
                <a:cs typeface="Arial"/>
              </a:rPr>
              <a:t>Sensitive</a:t>
            </a:r>
            <a:r>
              <a:rPr sz="4000" b="1" dirty="0">
                <a:solidFill>
                  <a:srgbClr val="C00000"/>
                </a:solidFill>
                <a:latin typeface="Cambria" pitchFamily="18" charset="0"/>
                <a:cs typeface="Arial"/>
              </a:rPr>
              <a:t> Planning</a:t>
            </a:r>
            <a:endParaRPr sz="4000" dirty="0">
              <a:latin typeface="Cambria" pitchFamily="18" charset="0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7054" y="7254704"/>
            <a:ext cx="5149813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650"/>
              </a:lnSpc>
            </a:pPr>
            <a:r>
              <a:rPr sz="1400" b="1" spc="-4" dirty="0">
                <a:latin typeface="Arial"/>
                <a:cs typeface="Arial"/>
              </a:rPr>
              <a:t>Source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-</a:t>
            </a:r>
            <a:r>
              <a:rPr sz="1400" b="1" spc="-4" dirty="0">
                <a:latin typeface="Arial"/>
                <a:cs typeface="Arial"/>
              </a:rPr>
              <a:t> URDPFI</a:t>
            </a:r>
            <a:r>
              <a:rPr sz="1400" b="1" spc="4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Guidelines,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January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2015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28212" y="533400"/>
            <a:ext cx="9517309" cy="5922773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12698">
              <a:lnSpc>
                <a:spcPct val="150000"/>
              </a:lnSpc>
              <a:spcBef>
                <a:spcPts val="105"/>
              </a:spcBef>
            </a:pPr>
            <a:r>
              <a:rPr sz="4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Land</a:t>
            </a:r>
            <a:r>
              <a:rPr sz="4000" b="1" spc="-2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4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Management</a:t>
            </a:r>
            <a:r>
              <a:rPr sz="4000" b="1" spc="-45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4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sz="4000" b="1" spc="-1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4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Urban</a:t>
            </a:r>
            <a:r>
              <a:rPr sz="4000" b="1" spc="-2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4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Growth</a:t>
            </a:r>
            <a:endParaRPr sz="40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lnSpc>
                <a:spcPct val="150000"/>
              </a:lnSpc>
              <a:spcBef>
                <a:spcPts val="4"/>
              </a:spcBef>
              <a:buChar char="□"/>
              <a:tabLst>
                <a:tab pos="417760" algn="l"/>
                <a:tab pos="418396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Existing</a:t>
            </a:r>
            <a:r>
              <a:rPr sz="24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city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assessment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lnSpc>
                <a:spcPct val="150000"/>
              </a:lnSpc>
              <a:buChar char="□"/>
              <a:tabLst>
                <a:tab pos="417760" algn="l"/>
                <a:tab pos="418396" algn="l"/>
              </a:tabLst>
            </a:pPr>
            <a:r>
              <a:rPr sz="2400" b="1" dirty="0">
                <a:latin typeface="Calibri" pitchFamily="34" charset="0"/>
                <a:cs typeface="Calibri" pitchFamily="34" charset="0"/>
              </a:rPr>
              <a:t>Morphological</a:t>
            </a:r>
            <a:r>
              <a:rPr sz="2400" b="1" spc="-5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development</a:t>
            </a:r>
            <a:r>
              <a:rPr sz="2400" b="1" spc="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of</a:t>
            </a:r>
            <a:r>
              <a:rPr sz="24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city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lnSpc>
                <a:spcPct val="150000"/>
              </a:lnSpc>
              <a:spcBef>
                <a:spcPts val="4"/>
              </a:spcBef>
              <a:buChar char="□"/>
              <a:tabLst>
                <a:tab pos="417760" algn="l"/>
                <a:tab pos="418396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Existing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land</a:t>
            </a:r>
            <a:r>
              <a:rPr sz="24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use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lnSpc>
                <a:spcPct val="150000"/>
              </a:lnSpc>
              <a:buChar char="□"/>
              <a:tabLst>
                <a:tab pos="417760" algn="l"/>
                <a:tab pos="418396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Unauthorized</a:t>
            </a:r>
            <a:r>
              <a:rPr sz="2400" b="1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&amp;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unorganized</a:t>
            </a:r>
            <a:r>
              <a:rPr sz="24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colonies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lnSpc>
                <a:spcPct val="150000"/>
              </a:lnSpc>
              <a:buChar char="□"/>
              <a:tabLst>
                <a:tab pos="417760" algn="l"/>
                <a:tab pos="418396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Urban</a:t>
            </a:r>
            <a:r>
              <a:rPr sz="24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10" dirty="0">
                <a:latin typeface="Calibri" pitchFamily="34" charset="0"/>
                <a:cs typeface="Calibri" pitchFamily="34" charset="0"/>
              </a:rPr>
              <a:t>villages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lnSpc>
                <a:spcPct val="150000"/>
              </a:lnSpc>
              <a:buChar char="□"/>
              <a:tabLst>
                <a:tab pos="417760" algn="l"/>
                <a:tab pos="418396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Industrial</a:t>
            </a:r>
            <a:r>
              <a:rPr sz="2400" b="1" spc="-45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development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lnSpc>
                <a:spcPct val="150000"/>
              </a:lnSpc>
              <a:buChar char="□"/>
              <a:tabLst>
                <a:tab pos="417760" algn="l"/>
                <a:tab pos="418396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Ecologically</a:t>
            </a:r>
            <a:r>
              <a:rPr sz="24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10" dirty="0">
                <a:latin typeface="Calibri" pitchFamily="34" charset="0"/>
                <a:cs typeface="Calibri" pitchFamily="34" charset="0"/>
              </a:rPr>
              <a:t>sensitive</a:t>
            </a:r>
            <a:r>
              <a:rPr sz="2400" b="1" spc="45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areas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lnSpc>
                <a:spcPct val="150000"/>
              </a:lnSpc>
              <a:buChar char="□"/>
              <a:tabLst>
                <a:tab pos="417760" algn="l"/>
                <a:tab pos="418396" algn="l"/>
              </a:tabLst>
            </a:pPr>
            <a:r>
              <a:rPr sz="2400" b="1" dirty="0">
                <a:latin typeface="Calibri" pitchFamily="34" charset="0"/>
                <a:cs typeface="Calibri" pitchFamily="34" charset="0"/>
              </a:rPr>
              <a:t>Land</a:t>
            </a:r>
            <a:r>
              <a:rPr sz="24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development</a:t>
            </a:r>
            <a:r>
              <a:rPr sz="2400" b="1" spc="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and</a:t>
            </a:r>
            <a:r>
              <a:rPr sz="2400" b="1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management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lnSpc>
                <a:spcPct val="150000"/>
              </a:lnSpc>
              <a:buChar char="□"/>
              <a:tabLst>
                <a:tab pos="417760" algn="l"/>
                <a:tab pos="418396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Efforts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of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planned</a:t>
            </a:r>
            <a:r>
              <a:rPr sz="24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development</a:t>
            </a:r>
            <a:endParaRPr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7054" y="7254704"/>
            <a:ext cx="5149813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650"/>
              </a:lnSpc>
            </a:pPr>
            <a:r>
              <a:rPr sz="1400" b="1" spc="-4" dirty="0">
                <a:latin typeface="Arial"/>
                <a:cs typeface="Arial"/>
              </a:rPr>
              <a:t>Source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-</a:t>
            </a:r>
            <a:r>
              <a:rPr sz="1400" b="1" spc="-4" dirty="0">
                <a:latin typeface="Arial"/>
                <a:cs typeface="Arial"/>
              </a:rPr>
              <a:t> URDPFI</a:t>
            </a:r>
            <a:r>
              <a:rPr sz="1400" b="1" spc="4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Guidelines,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January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2015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33635" y="3962400"/>
            <a:ext cx="4023772" cy="2044789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12698">
              <a:lnSpc>
                <a:spcPct val="150000"/>
              </a:lnSpc>
              <a:spcBef>
                <a:spcPts val="105"/>
              </a:spcBef>
            </a:pPr>
            <a:r>
              <a:rPr sz="4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Inner</a:t>
            </a:r>
            <a:r>
              <a:rPr sz="4000" b="1" spc="-7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4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city</a:t>
            </a:r>
            <a:endParaRPr sz="40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lnSpc>
                <a:spcPct val="150000"/>
              </a:lnSpc>
              <a:spcBef>
                <a:spcPts val="10"/>
              </a:spcBef>
              <a:buChar char="□"/>
              <a:tabLst>
                <a:tab pos="417760" algn="l"/>
                <a:tab pos="418396" algn="l"/>
              </a:tabLst>
            </a:pPr>
            <a:r>
              <a:rPr sz="2400" b="1" dirty="0">
                <a:latin typeface="Calibri" pitchFamily="34" charset="0"/>
                <a:cs typeface="Calibri" pitchFamily="34" charset="0"/>
              </a:rPr>
              <a:t>Inner</a:t>
            </a:r>
            <a:r>
              <a:rPr sz="2400" b="1" spc="-4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city</a:t>
            </a:r>
            <a:r>
              <a:rPr sz="24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area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lnSpc>
                <a:spcPct val="150000"/>
              </a:lnSpc>
              <a:buChar char="□"/>
              <a:tabLst>
                <a:tab pos="417760" algn="l"/>
                <a:tab pos="418396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Problems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of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inner</a:t>
            </a:r>
            <a:r>
              <a:rPr sz="24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city</a:t>
            </a:r>
            <a:endParaRPr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53775" y="581097"/>
            <a:ext cx="11393162" cy="8059256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12698">
              <a:spcBef>
                <a:spcPts val="105"/>
              </a:spcBef>
            </a:pPr>
            <a:r>
              <a:rPr sz="4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sz="4000" b="1" spc="-55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4000" b="1" spc="-4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Profile</a:t>
            </a:r>
            <a:endParaRPr sz="4000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40"/>
              </a:spcBef>
            </a:pPr>
            <a:endParaRPr sz="19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buChar char="□"/>
              <a:tabLst>
                <a:tab pos="417760" algn="l"/>
                <a:tab pos="418396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Economic</a:t>
            </a:r>
            <a:r>
              <a:rPr sz="2400" b="1" spc="-4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profile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buChar char="□"/>
              <a:tabLst>
                <a:tab pos="417760" algn="l"/>
                <a:tab pos="418396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Primary</a:t>
            </a:r>
            <a:r>
              <a:rPr sz="24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sector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buChar char="□"/>
              <a:tabLst>
                <a:tab pos="417760" algn="l"/>
                <a:tab pos="418396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Secondary</a:t>
            </a:r>
            <a:r>
              <a:rPr sz="24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sector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buChar char="□"/>
              <a:tabLst>
                <a:tab pos="417760" algn="l"/>
                <a:tab pos="418396" algn="l"/>
              </a:tabLst>
            </a:pPr>
            <a:r>
              <a:rPr sz="2400" b="1" spc="-20" dirty="0">
                <a:latin typeface="Calibri" pitchFamily="34" charset="0"/>
                <a:cs typeface="Calibri" pitchFamily="34" charset="0"/>
              </a:rPr>
              <a:t>Tertiary</a:t>
            </a:r>
            <a:r>
              <a:rPr sz="2400" b="1" spc="-4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sector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spcBef>
                <a:spcPts val="4"/>
              </a:spcBef>
              <a:buChar char="□"/>
              <a:tabLst>
                <a:tab pos="417760" algn="l"/>
                <a:tab pos="418396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Formal</a:t>
            </a:r>
            <a:r>
              <a:rPr sz="24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and</a:t>
            </a:r>
            <a:r>
              <a:rPr sz="2400" b="1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informal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sector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buChar char="□"/>
              <a:tabLst>
                <a:tab pos="417760" algn="l"/>
                <a:tab pos="418396" algn="l"/>
              </a:tabLst>
            </a:pPr>
            <a:r>
              <a:rPr sz="2400" b="1" spc="-10" dirty="0">
                <a:latin typeface="Calibri" pitchFamily="34" charset="0"/>
                <a:cs typeface="Calibri" pitchFamily="34" charset="0"/>
              </a:rPr>
              <a:t>Workforce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participation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buChar char="□"/>
              <a:tabLst>
                <a:tab pos="417760" algn="l"/>
                <a:tab pos="418396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Occupational</a:t>
            </a:r>
            <a:r>
              <a:rPr sz="24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distribution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and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structure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buChar char="□"/>
              <a:tabLst>
                <a:tab pos="417760" algn="l"/>
                <a:tab pos="418396" algn="l"/>
              </a:tabLst>
            </a:pPr>
            <a:r>
              <a:rPr sz="2400" b="1" dirty="0">
                <a:latin typeface="Calibri" pitchFamily="34" charset="0"/>
                <a:cs typeface="Calibri" pitchFamily="34" charset="0"/>
              </a:rPr>
              <a:t>GDP</a:t>
            </a:r>
            <a:r>
              <a:rPr sz="2400" b="1" spc="-5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and</a:t>
            </a:r>
            <a:r>
              <a:rPr sz="2400" b="1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per</a:t>
            </a:r>
            <a:r>
              <a:rPr sz="2400" b="1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capita income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17760" indent="-405698">
              <a:buChar char="□"/>
              <a:tabLst>
                <a:tab pos="417760" algn="l"/>
                <a:tab pos="418396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Directions</a:t>
            </a:r>
            <a:r>
              <a:rPr sz="24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of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4" dirty="0">
                <a:latin typeface="Calibri" pitchFamily="34" charset="0"/>
                <a:cs typeface="Calibri" pitchFamily="34" charset="0"/>
              </a:rPr>
              <a:t>growth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00000"/>
              </a:lnSpc>
              <a:buFont typeface="Arial"/>
              <a:buChar char="□"/>
            </a:pPr>
            <a:endParaRPr sz="2000" dirty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30"/>
              </a:spcBef>
              <a:buFont typeface="Arial"/>
              <a:buChar char="□"/>
            </a:pPr>
            <a:endParaRPr sz="2300" dirty="0">
              <a:latin typeface="Calibri" pitchFamily="34" charset="0"/>
              <a:cs typeface="Calibri" pitchFamily="34" charset="0"/>
            </a:endParaRPr>
          </a:p>
          <a:p>
            <a:pPr marL="406400" indent="-406400">
              <a:tabLst>
                <a:tab pos="3389313" algn="l"/>
              </a:tabLst>
            </a:pPr>
            <a:r>
              <a:rPr sz="4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Disaster</a:t>
            </a:r>
            <a:r>
              <a:rPr sz="4000" b="1" spc="-8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sz="40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Management</a:t>
            </a:r>
            <a:endParaRPr sz="4000" dirty="0">
              <a:latin typeface="Calibri" pitchFamily="34" charset="0"/>
              <a:cs typeface="Calibri" pitchFamily="34" charset="0"/>
            </a:endParaRPr>
          </a:p>
          <a:p>
            <a:pPr marL="406400" indent="-406400">
              <a:spcBef>
                <a:spcPts val="50"/>
              </a:spcBef>
              <a:tabLst>
                <a:tab pos="3389313" algn="l"/>
              </a:tabLst>
            </a:pPr>
            <a:endParaRPr sz="2000" dirty="0">
              <a:latin typeface="Calibri" pitchFamily="34" charset="0"/>
              <a:cs typeface="Calibri" pitchFamily="34" charset="0"/>
            </a:endParaRPr>
          </a:p>
          <a:p>
            <a:pPr marL="406400" lvl="1" indent="-406400">
              <a:buChar char="□"/>
              <a:tabLst>
                <a:tab pos="3389313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Existing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situation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06400" lvl="1" indent="-406400">
              <a:buChar char="□"/>
              <a:tabLst>
                <a:tab pos="3389313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Disaster prevention</a:t>
            </a:r>
            <a:r>
              <a:rPr sz="2400" b="1" spc="2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and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management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plan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06400" lvl="1" indent="-406400">
              <a:spcBef>
                <a:spcPts val="4"/>
              </a:spcBef>
              <a:buChar char="□"/>
              <a:tabLst>
                <a:tab pos="3389313" algn="l"/>
              </a:tabLst>
            </a:pPr>
            <a:r>
              <a:rPr sz="2400" b="1" spc="-10" dirty="0">
                <a:latin typeface="Calibri" pitchFamily="34" charset="0"/>
                <a:cs typeface="Calibri" pitchFamily="34" charset="0"/>
              </a:rPr>
              <a:t>Investment</a:t>
            </a:r>
            <a:r>
              <a:rPr sz="2400" b="1" spc="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estimates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06400" lvl="1" indent="-406400">
              <a:buChar char="□"/>
              <a:tabLst>
                <a:tab pos="3389313" algn="l"/>
              </a:tabLst>
            </a:pPr>
            <a:r>
              <a:rPr sz="2400" b="1" spc="-14" dirty="0">
                <a:latin typeface="Calibri" pitchFamily="34" charset="0"/>
                <a:cs typeface="Calibri" pitchFamily="34" charset="0"/>
              </a:rPr>
              <a:t>Training</a:t>
            </a:r>
            <a:r>
              <a:rPr sz="24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and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 other programs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06400" lvl="1" indent="-406400">
              <a:buChar char="□"/>
              <a:tabLst>
                <a:tab pos="3389313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Information</a:t>
            </a:r>
            <a:r>
              <a:rPr sz="24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management</a:t>
            </a:r>
            <a:r>
              <a:rPr sz="2400" b="1" spc="1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10" dirty="0">
                <a:latin typeface="Calibri" pitchFamily="34" charset="0"/>
                <a:cs typeface="Calibri" pitchFamily="34" charset="0"/>
              </a:rPr>
              <a:t>system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06400" lvl="1" indent="-406400">
              <a:buChar char="□"/>
              <a:tabLst>
                <a:tab pos="3389313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Implementation</a:t>
            </a:r>
            <a:r>
              <a:rPr sz="24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plan</a:t>
            </a:r>
            <a:endParaRPr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00543" y="8915400"/>
            <a:ext cx="5149813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650"/>
              </a:lnSpc>
            </a:pPr>
            <a:r>
              <a:rPr sz="1400" b="1" spc="-4" dirty="0">
                <a:latin typeface="Arial"/>
                <a:cs typeface="Arial"/>
              </a:rPr>
              <a:t>Source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-</a:t>
            </a:r>
            <a:r>
              <a:rPr sz="1400" b="1" spc="-4" dirty="0">
                <a:latin typeface="Arial"/>
                <a:cs typeface="Arial"/>
              </a:rPr>
              <a:t> URDPFI</a:t>
            </a:r>
            <a:r>
              <a:rPr sz="1400" b="1" spc="4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Guidelines,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January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2015</a:t>
            </a:r>
            <a:endParaRPr sz="1400" dirty="0">
              <a:latin typeface="Arial"/>
              <a:cs typeface="Arial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863713" y="533400"/>
            <a:ext cx="11589114" cy="9262149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12698" algn="ctr">
              <a:spcBef>
                <a:spcPts val="105"/>
              </a:spcBef>
            </a:pPr>
            <a:r>
              <a:rPr sz="4000" b="1" dirty="0">
                <a:solidFill>
                  <a:srgbClr val="C00000"/>
                </a:solidFill>
                <a:latin typeface="Cambria" pitchFamily="18" charset="0"/>
                <a:cs typeface="Arial"/>
              </a:rPr>
              <a:t>CHARACTER</a:t>
            </a:r>
            <a:r>
              <a:rPr sz="4000" b="1" spc="-35" dirty="0">
                <a:solidFill>
                  <a:srgbClr val="C00000"/>
                </a:solidFill>
                <a:latin typeface="Cambria" pitchFamily="18" charset="0"/>
                <a:cs typeface="Arial"/>
              </a:rPr>
              <a:t> </a:t>
            </a:r>
            <a:r>
              <a:rPr sz="4000" b="1" dirty="0">
                <a:solidFill>
                  <a:srgbClr val="C00000"/>
                </a:solidFill>
                <a:latin typeface="Cambria" pitchFamily="18" charset="0"/>
                <a:cs typeface="Arial"/>
              </a:rPr>
              <a:t>OF</a:t>
            </a:r>
            <a:r>
              <a:rPr sz="4000" b="1" spc="-35" dirty="0">
                <a:solidFill>
                  <a:srgbClr val="C00000"/>
                </a:solidFill>
                <a:latin typeface="Cambria" pitchFamily="18" charset="0"/>
                <a:cs typeface="Arial"/>
              </a:rPr>
              <a:t> </a:t>
            </a:r>
            <a:r>
              <a:rPr sz="4000" b="1" spc="-30" dirty="0">
                <a:solidFill>
                  <a:srgbClr val="C00000"/>
                </a:solidFill>
                <a:latin typeface="Cambria" pitchFamily="18" charset="0"/>
                <a:cs typeface="Arial"/>
              </a:rPr>
              <a:t>CITY:</a:t>
            </a:r>
            <a:endParaRPr sz="4000" dirty="0">
              <a:latin typeface="Cambria" pitchFamily="18" charset="0"/>
              <a:cs typeface="Arial"/>
            </a:endParaRPr>
          </a:p>
          <a:p>
            <a:pPr marL="355598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sz="2200" b="1" dirty="0">
                <a:latin typeface="Calibri" pitchFamily="34" charset="0"/>
                <a:cs typeface="Calibri" pitchFamily="34" charset="0"/>
              </a:rPr>
              <a:t>Prime</a:t>
            </a:r>
            <a:r>
              <a:rPr sz="2200" b="1" spc="-40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factor</a:t>
            </a:r>
            <a:r>
              <a:rPr sz="22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to</a:t>
            </a:r>
            <a:r>
              <a:rPr sz="22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be</a:t>
            </a:r>
            <a:r>
              <a:rPr sz="22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considered</a:t>
            </a:r>
            <a:r>
              <a:rPr sz="22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4" dirty="0">
                <a:latin typeface="Calibri" pitchFamily="34" charset="0"/>
                <a:cs typeface="Calibri" pitchFamily="34" charset="0"/>
              </a:rPr>
              <a:t>while</a:t>
            </a:r>
            <a:r>
              <a:rPr sz="2200" b="1" spc="-65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planning.</a:t>
            </a:r>
            <a:endParaRPr sz="2200" dirty="0">
              <a:latin typeface="Calibri" pitchFamily="34" charset="0"/>
              <a:cs typeface="Calibri" pitchFamily="34" charset="0"/>
            </a:endParaRPr>
          </a:p>
          <a:p>
            <a:pPr marL="355598" marR="508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sz="2200" b="1" dirty="0">
                <a:latin typeface="Calibri" pitchFamily="34" charset="0"/>
                <a:cs typeface="Calibri" pitchFamily="34" charset="0"/>
              </a:rPr>
              <a:t>Established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on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its </a:t>
            </a:r>
            <a:r>
              <a:rPr sz="2200" b="1" spc="-10" dirty="0">
                <a:latin typeface="Calibri" pitchFamily="34" charset="0"/>
                <a:cs typeface="Calibri" pitchFamily="34" charset="0"/>
              </a:rPr>
              <a:t>growth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in size, physical configuration or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route </a:t>
            </a:r>
            <a:r>
              <a:rPr sz="2200" b="1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pattern</a:t>
            </a:r>
            <a:r>
              <a:rPr sz="2200" b="1" spc="-55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and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largely</a:t>
            </a:r>
            <a:r>
              <a:rPr sz="2200" b="1" spc="-40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10" dirty="0">
                <a:latin typeface="Calibri" pitchFamily="34" charset="0"/>
                <a:cs typeface="Calibri" pitchFamily="34" charset="0"/>
              </a:rPr>
              <a:t>with</a:t>
            </a:r>
            <a:r>
              <a:rPr sz="2200" b="1" spc="-45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its</a:t>
            </a:r>
            <a:r>
              <a:rPr sz="22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function.</a:t>
            </a:r>
            <a:endParaRPr sz="2200" dirty="0">
              <a:latin typeface="Calibri" pitchFamily="34" charset="0"/>
              <a:cs typeface="Calibri" pitchFamily="34" charset="0"/>
            </a:endParaRPr>
          </a:p>
          <a:p>
            <a:pPr marL="355598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spc="-10" dirty="0" smtClean="0">
                <a:latin typeface="Calibri" pitchFamily="34" charset="0"/>
                <a:cs typeface="Calibri" pitchFamily="34" charset="0"/>
              </a:rPr>
              <a:t>M</a:t>
            </a:r>
            <a:r>
              <a:rPr sz="2200" b="1" spc="-10" dirty="0" smtClean="0">
                <a:latin typeface="Calibri" pitchFamily="34" charset="0"/>
                <a:cs typeface="Calibri" pitchFamily="34" charset="0"/>
              </a:rPr>
              <a:t>ulti‐functional</a:t>
            </a:r>
            <a:r>
              <a:rPr sz="2200" b="1" spc="-10" dirty="0">
                <a:latin typeface="Calibri" pitchFamily="34" charset="0"/>
                <a:cs typeface="Calibri" pitchFamily="34" charset="0"/>
              </a:rPr>
              <a:t>,</a:t>
            </a:r>
            <a:r>
              <a:rPr sz="2200" b="1" spc="50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can</a:t>
            </a:r>
            <a:r>
              <a:rPr sz="2200" b="1" spc="50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be</a:t>
            </a:r>
            <a:r>
              <a:rPr sz="2200" b="1" spc="50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also</a:t>
            </a:r>
            <a:r>
              <a:rPr sz="2200" b="1" spc="520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defined</a:t>
            </a:r>
            <a:r>
              <a:rPr sz="2200" b="1" spc="51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on</a:t>
            </a:r>
            <a:r>
              <a:rPr sz="2200" b="1" spc="51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the</a:t>
            </a:r>
            <a:r>
              <a:rPr sz="2200" b="1" spc="51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basis</a:t>
            </a:r>
            <a:r>
              <a:rPr sz="2200" b="1" spc="509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10" dirty="0">
                <a:latin typeface="Calibri" pitchFamily="34" charset="0"/>
                <a:cs typeface="Calibri" pitchFamily="34" charset="0"/>
              </a:rPr>
              <a:t>of</a:t>
            </a:r>
            <a:r>
              <a:rPr sz="2200" b="1" spc="509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the</a:t>
            </a:r>
            <a:r>
              <a:rPr sz="2200" b="1" spc="525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prime</a:t>
            </a:r>
            <a:endParaRPr sz="2200" dirty="0">
              <a:latin typeface="Calibri" pitchFamily="34" charset="0"/>
              <a:cs typeface="Calibri" pitchFamily="34" charset="0"/>
            </a:endParaRPr>
          </a:p>
          <a:p>
            <a:pPr marL="355598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E</a:t>
            </a:r>
            <a:r>
              <a:rPr sz="2200" b="1" dirty="0" smtClean="0">
                <a:latin typeface="Calibri" pitchFamily="34" charset="0"/>
                <a:cs typeface="Calibri" pitchFamily="34" charset="0"/>
              </a:rPr>
              <a:t>conomic</a:t>
            </a:r>
            <a:r>
              <a:rPr sz="2200" b="1" spc="-35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activity</a:t>
            </a:r>
            <a:r>
              <a:rPr sz="22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and/or</a:t>
            </a:r>
            <a:r>
              <a:rPr sz="22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evolution</a:t>
            </a:r>
            <a:r>
              <a:rPr sz="2200" b="1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of</a:t>
            </a:r>
            <a:r>
              <a:rPr sz="2200" b="1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the</a:t>
            </a:r>
            <a:r>
              <a:rPr sz="22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35" dirty="0">
                <a:latin typeface="Calibri" pitchFamily="34" charset="0"/>
                <a:cs typeface="Calibri" pitchFamily="34" charset="0"/>
              </a:rPr>
              <a:t>city.</a:t>
            </a:r>
            <a:endParaRPr sz="2200" dirty="0">
              <a:latin typeface="Calibri" pitchFamily="34" charset="0"/>
              <a:cs typeface="Calibri" pitchFamily="34" charset="0"/>
            </a:endParaRPr>
          </a:p>
          <a:p>
            <a:pPr marL="355598" marR="508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sz="2200" b="1" dirty="0">
                <a:latin typeface="Calibri" pitchFamily="34" charset="0"/>
                <a:cs typeface="Calibri" pitchFamily="34" charset="0"/>
              </a:rPr>
              <a:t>Such</a:t>
            </a:r>
            <a:r>
              <a:rPr sz="2200" b="1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cities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4" dirty="0">
                <a:latin typeface="Calibri" pitchFamily="34" charset="0"/>
                <a:cs typeface="Calibri" pitchFamily="34" charset="0"/>
              </a:rPr>
              <a:t>with</a:t>
            </a:r>
            <a:r>
              <a:rPr sz="2200" b="1" spc="10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typical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 location,</a:t>
            </a:r>
            <a:r>
              <a:rPr sz="2200" b="1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situation</a:t>
            </a:r>
            <a:r>
              <a:rPr sz="2200" b="1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and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 functions</a:t>
            </a:r>
            <a:r>
              <a:rPr sz="2200" b="1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need </a:t>
            </a:r>
            <a:r>
              <a:rPr sz="2200" b="1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focused</a:t>
            </a:r>
            <a:r>
              <a:rPr sz="2200" b="1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approach</a:t>
            </a:r>
            <a:r>
              <a:rPr sz="2200" b="1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while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 planning,</a:t>
            </a:r>
            <a:r>
              <a:rPr sz="2200" b="1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to</a:t>
            </a:r>
            <a:r>
              <a:rPr sz="2200" b="1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address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 the</a:t>
            </a:r>
            <a:r>
              <a:rPr sz="2200" b="1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associated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 issues.</a:t>
            </a:r>
            <a:r>
              <a:rPr sz="2200" b="1" spc="-50" dirty="0">
                <a:latin typeface="Calibri" pitchFamily="34" charset="0"/>
                <a:cs typeface="Calibri" pitchFamily="34" charset="0"/>
              </a:rPr>
              <a:t> </a:t>
            </a:r>
            <a:endParaRPr lang="en-US" sz="2200" b="1" spc="-50" dirty="0" smtClean="0">
              <a:latin typeface="Calibri" pitchFamily="34" charset="0"/>
              <a:cs typeface="Calibri" pitchFamily="34" charset="0"/>
            </a:endParaRPr>
          </a:p>
          <a:p>
            <a:pPr marL="12698" marR="5080" algn="just">
              <a:lnSpc>
                <a:spcPct val="150000"/>
              </a:lnSpc>
            </a:pPr>
            <a:r>
              <a:rPr sz="2200" b="1" dirty="0" smtClean="0">
                <a:latin typeface="Calibri" pitchFamily="34" charset="0"/>
                <a:cs typeface="Calibri" pitchFamily="34" charset="0"/>
              </a:rPr>
              <a:t>Some</a:t>
            </a:r>
            <a:r>
              <a:rPr sz="2200" b="1" spc="-4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200" b="1" spc="-4" dirty="0">
                <a:latin typeface="Calibri" pitchFamily="34" charset="0"/>
                <a:cs typeface="Calibri" pitchFamily="34" charset="0"/>
              </a:rPr>
              <a:t>of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 such</a:t>
            </a:r>
            <a:r>
              <a:rPr sz="2200" b="1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kinds</a:t>
            </a:r>
            <a:r>
              <a:rPr sz="22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are:</a:t>
            </a:r>
            <a:endParaRPr sz="2200" dirty="0">
              <a:latin typeface="Calibri" pitchFamily="34" charset="0"/>
              <a:cs typeface="Calibri" pitchFamily="34" charset="0"/>
            </a:endParaRPr>
          </a:p>
          <a:p>
            <a:pPr marL="919328" lvl="1" indent="-450141">
              <a:lnSpc>
                <a:spcPct val="150000"/>
              </a:lnSpc>
              <a:buChar char="□"/>
              <a:tabLst>
                <a:tab pos="462204" algn="l"/>
                <a:tab pos="462838" algn="l"/>
              </a:tabLst>
            </a:pPr>
            <a:r>
              <a:rPr sz="2200" b="1" spc="-4" dirty="0" smtClean="0">
                <a:latin typeface="Calibri" pitchFamily="34" charset="0"/>
                <a:cs typeface="Calibri" pitchFamily="34" charset="0"/>
              </a:rPr>
              <a:t>Hill</a:t>
            </a:r>
            <a:r>
              <a:rPr sz="2200" b="1" spc="-6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cities,</a:t>
            </a:r>
            <a:endParaRPr sz="2200" dirty="0">
              <a:latin typeface="Calibri" pitchFamily="34" charset="0"/>
              <a:cs typeface="Calibri" pitchFamily="34" charset="0"/>
            </a:endParaRPr>
          </a:p>
          <a:p>
            <a:pPr marL="919328" lvl="1" indent="-450141">
              <a:lnSpc>
                <a:spcPct val="150000"/>
              </a:lnSpc>
              <a:buChar char="□"/>
              <a:tabLst>
                <a:tab pos="462204" algn="l"/>
                <a:tab pos="462838" algn="l"/>
              </a:tabLst>
            </a:pPr>
            <a:r>
              <a:rPr sz="2200" b="1" dirty="0">
                <a:latin typeface="Calibri" pitchFamily="34" charset="0"/>
                <a:cs typeface="Calibri" pitchFamily="34" charset="0"/>
              </a:rPr>
              <a:t>Inner</a:t>
            </a:r>
            <a:r>
              <a:rPr sz="2200" b="1" spc="-35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cities/</a:t>
            </a:r>
            <a:r>
              <a:rPr sz="2200" b="1" spc="-45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walled</a:t>
            </a:r>
            <a:r>
              <a:rPr sz="2200" b="1" spc="-61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cities,</a:t>
            </a:r>
            <a:endParaRPr sz="2200" dirty="0">
              <a:latin typeface="Calibri" pitchFamily="34" charset="0"/>
              <a:cs typeface="Calibri" pitchFamily="34" charset="0"/>
            </a:endParaRPr>
          </a:p>
          <a:p>
            <a:pPr marL="919328" lvl="1" indent="-450141">
              <a:lnSpc>
                <a:spcPct val="150000"/>
              </a:lnSpc>
              <a:buChar char="□"/>
              <a:tabLst>
                <a:tab pos="462204" algn="l"/>
                <a:tab pos="462838" algn="l"/>
              </a:tabLst>
            </a:pPr>
            <a:r>
              <a:rPr sz="2200" b="1" dirty="0">
                <a:latin typeface="Calibri" pitchFamily="34" charset="0"/>
                <a:cs typeface="Calibri" pitchFamily="34" charset="0"/>
              </a:rPr>
              <a:t>Industrial</a:t>
            </a:r>
            <a:r>
              <a:rPr sz="2200" b="1" spc="-120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cities,</a:t>
            </a:r>
            <a:endParaRPr sz="2200" dirty="0">
              <a:latin typeface="Calibri" pitchFamily="34" charset="0"/>
              <a:cs typeface="Calibri" pitchFamily="34" charset="0"/>
            </a:endParaRPr>
          </a:p>
          <a:p>
            <a:pPr marL="919328" lvl="1" indent="-450141">
              <a:lnSpc>
                <a:spcPct val="150000"/>
              </a:lnSpc>
              <a:buChar char="□"/>
              <a:tabLst>
                <a:tab pos="462204" algn="l"/>
                <a:tab pos="462838" algn="l"/>
              </a:tabLst>
            </a:pPr>
            <a:r>
              <a:rPr sz="2200" b="1" spc="-4" dirty="0">
                <a:latin typeface="Calibri" pitchFamily="34" charset="0"/>
                <a:cs typeface="Calibri" pitchFamily="34" charset="0"/>
              </a:rPr>
              <a:t>Religious</a:t>
            </a:r>
            <a:r>
              <a:rPr sz="2200" b="1" spc="-65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cities,</a:t>
            </a:r>
            <a:endParaRPr sz="2200" dirty="0">
              <a:latin typeface="Calibri" pitchFamily="34" charset="0"/>
              <a:cs typeface="Calibri" pitchFamily="34" charset="0"/>
            </a:endParaRPr>
          </a:p>
          <a:p>
            <a:pPr marL="919328" lvl="1" indent="-450141">
              <a:lnSpc>
                <a:spcPct val="150000"/>
              </a:lnSpc>
              <a:buChar char="□"/>
              <a:tabLst>
                <a:tab pos="462204" algn="l"/>
                <a:tab pos="462838" algn="l"/>
              </a:tabLst>
            </a:pPr>
            <a:r>
              <a:rPr sz="2200" b="1" spc="-20" dirty="0">
                <a:latin typeface="Calibri" pitchFamily="34" charset="0"/>
                <a:cs typeface="Calibri" pitchFamily="34" charset="0"/>
              </a:rPr>
              <a:t>Tourism</a:t>
            </a:r>
            <a:r>
              <a:rPr sz="2200" b="1" spc="-71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cities,</a:t>
            </a:r>
            <a:endParaRPr sz="2200" dirty="0">
              <a:latin typeface="Calibri" pitchFamily="34" charset="0"/>
              <a:cs typeface="Calibri" pitchFamily="34" charset="0"/>
            </a:endParaRPr>
          </a:p>
          <a:p>
            <a:pPr marL="919328" lvl="1" indent="-450141">
              <a:lnSpc>
                <a:spcPct val="150000"/>
              </a:lnSpc>
              <a:spcBef>
                <a:spcPts val="4"/>
              </a:spcBef>
              <a:buChar char="□"/>
              <a:tabLst>
                <a:tab pos="462204" algn="l"/>
                <a:tab pos="462838" algn="l"/>
              </a:tabLst>
            </a:pPr>
            <a:r>
              <a:rPr sz="2200" b="1" dirty="0">
                <a:latin typeface="Calibri" pitchFamily="34" charset="0"/>
                <a:cs typeface="Calibri" pitchFamily="34" charset="0"/>
              </a:rPr>
              <a:t>Heritage</a:t>
            </a:r>
            <a:r>
              <a:rPr sz="2200" b="1" spc="-71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cities,</a:t>
            </a:r>
            <a:endParaRPr sz="2200" dirty="0">
              <a:latin typeface="Calibri" pitchFamily="34" charset="0"/>
              <a:cs typeface="Calibri" pitchFamily="34" charset="0"/>
            </a:endParaRPr>
          </a:p>
          <a:p>
            <a:pPr marL="919328" lvl="1" indent="-450141">
              <a:lnSpc>
                <a:spcPct val="150000"/>
              </a:lnSpc>
              <a:buChar char="□"/>
              <a:tabLst>
                <a:tab pos="462204" algn="l"/>
                <a:tab pos="462838" algn="l"/>
              </a:tabLst>
            </a:pPr>
            <a:r>
              <a:rPr sz="2200" b="1" dirty="0">
                <a:latin typeface="Calibri" pitchFamily="34" charset="0"/>
                <a:cs typeface="Calibri" pitchFamily="34" charset="0"/>
              </a:rPr>
              <a:t>Port</a:t>
            </a:r>
            <a:r>
              <a:rPr sz="2200" b="1" spc="-61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cities,</a:t>
            </a:r>
            <a:endParaRPr sz="2200" dirty="0">
              <a:latin typeface="Calibri" pitchFamily="34" charset="0"/>
              <a:cs typeface="Calibri" pitchFamily="34" charset="0"/>
            </a:endParaRPr>
          </a:p>
          <a:p>
            <a:pPr marL="919328" lvl="1" indent="-450141">
              <a:lnSpc>
                <a:spcPct val="150000"/>
              </a:lnSpc>
              <a:buChar char="□"/>
              <a:tabLst>
                <a:tab pos="462204" algn="l"/>
                <a:tab pos="462838" algn="l"/>
              </a:tabLst>
            </a:pPr>
            <a:r>
              <a:rPr sz="2200" b="1" spc="-10" dirty="0">
                <a:latin typeface="Calibri" pitchFamily="34" charset="0"/>
                <a:cs typeface="Calibri" pitchFamily="34" charset="0"/>
              </a:rPr>
              <a:t>Medi‐cities</a:t>
            </a:r>
            <a:r>
              <a:rPr sz="2200" b="1" spc="-75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(townships),</a:t>
            </a:r>
            <a:endParaRPr sz="2200" dirty="0">
              <a:latin typeface="Calibri" pitchFamily="34" charset="0"/>
              <a:cs typeface="Calibri" pitchFamily="34" charset="0"/>
            </a:endParaRPr>
          </a:p>
          <a:p>
            <a:pPr marL="919328" lvl="1" indent="-450141">
              <a:lnSpc>
                <a:spcPct val="150000"/>
              </a:lnSpc>
              <a:buChar char="□"/>
              <a:tabLst>
                <a:tab pos="462204" algn="l"/>
                <a:tab pos="462838" algn="l"/>
              </a:tabLst>
            </a:pPr>
            <a:r>
              <a:rPr sz="2200" b="1" dirty="0">
                <a:latin typeface="Calibri" pitchFamily="34" charset="0"/>
                <a:cs typeface="Calibri" pitchFamily="34" charset="0"/>
              </a:rPr>
              <a:t>Sports</a:t>
            </a:r>
            <a:r>
              <a:rPr sz="22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cities</a:t>
            </a:r>
            <a:r>
              <a:rPr sz="2200" b="1" spc="-45" dirty="0">
                <a:latin typeface="Calibri" pitchFamily="34" charset="0"/>
                <a:cs typeface="Calibri" pitchFamily="34" charset="0"/>
              </a:rPr>
              <a:t> </a:t>
            </a:r>
            <a:r>
              <a:rPr sz="2200" b="1" dirty="0">
                <a:latin typeface="Calibri" pitchFamily="34" charset="0"/>
                <a:cs typeface="Calibri" pitchFamily="34" charset="0"/>
              </a:rPr>
              <a:t>(townships)</a:t>
            </a:r>
            <a:endParaRPr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73006" y="9296400"/>
            <a:ext cx="5149813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650"/>
              </a:lnSpc>
            </a:pPr>
            <a:r>
              <a:rPr sz="1400" b="1" spc="-4" dirty="0">
                <a:latin typeface="Arial"/>
                <a:cs typeface="Arial"/>
              </a:rPr>
              <a:t>Source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-</a:t>
            </a:r>
            <a:r>
              <a:rPr sz="1400" b="1" spc="-4" dirty="0">
                <a:latin typeface="Arial"/>
                <a:cs typeface="Arial"/>
              </a:rPr>
              <a:t> URDPFI</a:t>
            </a:r>
            <a:r>
              <a:rPr sz="1400" b="1" spc="4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Guidelines,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January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2015</a:t>
            </a:r>
            <a:endParaRPr sz="1400" dirty="0">
              <a:latin typeface="Arial"/>
              <a:cs typeface="Arial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606685" y="533400"/>
            <a:ext cx="11284802" cy="8138764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12698" algn="ctr">
              <a:spcBef>
                <a:spcPts val="105"/>
              </a:spcBef>
            </a:pPr>
            <a:r>
              <a:rPr sz="4000" b="1" spc="-4" dirty="0">
                <a:solidFill>
                  <a:srgbClr val="C00000"/>
                </a:solidFill>
                <a:latin typeface="Cambria" pitchFamily="18" charset="0"/>
                <a:cs typeface="Arial"/>
              </a:rPr>
              <a:t>SITE</a:t>
            </a:r>
            <a:r>
              <a:rPr sz="4000" b="1" spc="-95" dirty="0">
                <a:solidFill>
                  <a:srgbClr val="C00000"/>
                </a:solidFill>
                <a:latin typeface="Cambria" pitchFamily="18" charset="0"/>
                <a:cs typeface="Arial"/>
              </a:rPr>
              <a:t> </a:t>
            </a:r>
            <a:r>
              <a:rPr sz="4000" b="1" dirty="0">
                <a:solidFill>
                  <a:srgbClr val="C00000"/>
                </a:solidFill>
                <a:latin typeface="Cambria" pitchFamily="18" charset="0"/>
                <a:cs typeface="Arial"/>
              </a:rPr>
              <a:t>AND </a:t>
            </a:r>
            <a:r>
              <a:rPr sz="4000" b="1" spc="-14" dirty="0">
                <a:solidFill>
                  <a:srgbClr val="C00000"/>
                </a:solidFill>
                <a:latin typeface="Cambria" pitchFamily="18" charset="0"/>
                <a:cs typeface="Arial"/>
              </a:rPr>
              <a:t>SITUATION</a:t>
            </a:r>
            <a:r>
              <a:rPr sz="4000" b="1" spc="-30" dirty="0">
                <a:solidFill>
                  <a:srgbClr val="C00000"/>
                </a:solidFill>
                <a:latin typeface="Cambria" pitchFamily="18" charset="0"/>
                <a:cs typeface="Arial"/>
              </a:rPr>
              <a:t> </a:t>
            </a:r>
            <a:r>
              <a:rPr sz="4000" b="1" spc="-4" dirty="0">
                <a:solidFill>
                  <a:srgbClr val="C00000"/>
                </a:solidFill>
                <a:latin typeface="Cambria" pitchFamily="18" charset="0"/>
                <a:cs typeface="Arial"/>
              </a:rPr>
              <a:t>SPECIFIC</a:t>
            </a:r>
            <a:r>
              <a:rPr sz="4000" b="1" spc="10" dirty="0">
                <a:solidFill>
                  <a:srgbClr val="C00000"/>
                </a:solidFill>
                <a:latin typeface="Cambria" pitchFamily="18" charset="0"/>
                <a:cs typeface="Arial"/>
              </a:rPr>
              <a:t> </a:t>
            </a:r>
            <a:r>
              <a:rPr sz="4000" b="1" dirty="0">
                <a:solidFill>
                  <a:srgbClr val="C00000"/>
                </a:solidFill>
                <a:latin typeface="Cambria" pitchFamily="18" charset="0"/>
                <a:cs typeface="Arial"/>
              </a:rPr>
              <a:t>SOLUTIONS:</a:t>
            </a:r>
            <a:endParaRPr sz="4000" dirty="0">
              <a:latin typeface="Cambria" pitchFamily="18" charset="0"/>
              <a:cs typeface="Arial"/>
            </a:endParaRPr>
          </a:p>
          <a:p>
            <a:pPr>
              <a:spcBef>
                <a:spcPts val="40"/>
              </a:spcBef>
            </a:pPr>
            <a:endParaRPr sz="2000" dirty="0">
              <a:latin typeface="Arial"/>
              <a:cs typeface="Arial"/>
            </a:endParaRPr>
          </a:p>
          <a:p>
            <a:pPr marL="12698" marR="5080">
              <a:lnSpc>
                <a:spcPct val="150000"/>
              </a:lnSpc>
            </a:pPr>
            <a:r>
              <a:rPr sz="2400" b="1" dirty="0">
                <a:latin typeface="Calibri" pitchFamily="34" charset="0"/>
                <a:cs typeface="Calibri" pitchFamily="34" charset="0"/>
              </a:rPr>
              <a:t>These</a:t>
            </a:r>
            <a:r>
              <a:rPr sz="24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cities,</a:t>
            </a:r>
            <a:r>
              <a:rPr sz="24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4" dirty="0">
                <a:latin typeface="Calibri" pitchFamily="34" charset="0"/>
                <a:cs typeface="Calibri" pitchFamily="34" charset="0"/>
              </a:rPr>
              <a:t>owning</a:t>
            </a:r>
            <a:r>
              <a:rPr sz="2400" b="1" spc="-61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to</a:t>
            </a:r>
            <a:r>
              <a:rPr sz="2400" b="1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its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nature</a:t>
            </a:r>
            <a:r>
              <a:rPr sz="24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of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development</a:t>
            </a:r>
            <a:r>
              <a:rPr sz="2400" b="1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and population, </a:t>
            </a:r>
            <a:r>
              <a:rPr sz="2400" b="1" spc="-54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and either permanent,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new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settlers or floating population,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have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 specific functions and therefore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have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associated issues. Some of </a:t>
            </a:r>
            <a:r>
              <a:rPr sz="2400" b="1" spc="-545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the</a:t>
            </a:r>
            <a:r>
              <a:rPr sz="24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generic</a:t>
            </a:r>
            <a:r>
              <a:rPr sz="24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ones are: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62204" indent="-449506">
              <a:lnSpc>
                <a:spcPct val="150000"/>
              </a:lnSpc>
              <a:spcBef>
                <a:spcPts val="4"/>
              </a:spcBef>
              <a:buChar char="□"/>
              <a:tabLst>
                <a:tab pos="461568" algn="l"/>
                <a:tab pos="462204" algn="l"/>
              </a:tabLst>
            </a:pPr>
            <a:r>
              <a:rPr sz="2400" b="1" dirty="0">
                <a:latin typeface="Calibri" pitchFamily="34" charset="0"/>
                <a:cs typeface="Calibri" pitchFamily="34" charset="0"/>
              </a:rPr>
              <a:t>Lack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of</a:t>
            </a:r>
            <a:r>
              <a:rPr sz="2400" b="1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alternative</a:t>
            </a:r>
            <a:r>
              <a:rPr sz="24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economic</a:t>
            </a:r>
            <a:r>
              <a:rPr sz="2400" b="1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activities,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62204" indent="-449506">
              <a:lnSpc>
                <a:spcPct val="150000"/>
              </a:lnSpc>
              <a:buChar char="□"/>
              <a:tabLst>
                <a:tab pos="461568" algn="l"/>
                <a:tab pos="462204" algn="l"/>
              </a:tabLst>
            </a:pPr>
            <a:r>
              <a:rPr sz="2400" b="1" dirty="0">
                <a:latin typeface="Calibri" pitchFamily="34" charset="0"/>
                <a:cs typeface="Calibri" pitchFamily="34" charset="0"/>
              </a:rPr>
              <a:t>Stagnation</a:t>
            </a:r>
            <a:r>
              <a:rPr sz="2400" b="1" spc="-45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of</a:t>
            </a:r>
            <a:r>
              <a:rPr sz="24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city</a:t>
            </a:r>
            <a:r>
              <a:rPr sz="24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growth,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62204" indent="-449506">
              <a:lnSpc>
                <a:spcPct val="150000"/>
              </a:lnSpc>
              <a:buChar char="□"/>
              <a:tabLst>
                <a:tab pos="461568" algn="l"/>
                <a:tab pos="462204" algn="l"/>
              </a:tabLst>
            </a:pPr>
            <a:r>
              <a:rPr sz="2400" b="1" dirty="0">
                <a:latin typeface="Calibri" pitchFamily="34" charset="0"/>
                <a:cs typeface="Calibri" pitchFamily="34" charset="0"/>
              </a:rPr>
              <a:t>Strict</a:t>
            </a:r>
            <a:r>
              <a:rPr sz="2400" b="1" spc="-35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segregation</a:t>
            </a:r>
            <a:r>
              <a:rPr sz="2400" b="1" spc="-45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of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classes</a:t>
            </a:r>
            <a:r>
              <a:rPr sz="24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by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profession</a:t>
            </a:r>
            <a:r>
              <a:rPr sz="2400" b="1" spc="-35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and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income,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62204" indent="-449506">
              <a:lnSpc>
                <a:spcPct val="150000"/>
              </a:lnSpc>
              <a:buChar char="□"/>
              <a:tabLst>
                <a:tab pos="461568" algn="l"/>
                <a:tab pos="462204" algn="l"/>
              </a:tabLst>
            </a:pPr>
            <a:r>
              <a:rPr sz="2400" b="1" dirty="0">
                <a:latin typeface="Calibri" pitchFamily="34" charset="0"/>
                <a:cs typeface="Calibri" pitchFamily="34" charset="0"/>
              </a:rPr>
              <a:t>High</a:t>
            </a:r>
            <a:r>
              <a:rPr sz="2400" b="1" spc="-4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crime</a:t>
            </a:r>
            <a:r>
              <a:rPr sz="2400" b="1" spc="-35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rate,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62204" indent="-449506">
              <a:lnSpc>
                <a:spcPct val="150000"/>
              </a:lnSpc>
              <a:buChar char="□"/>
              <a:tabLst>
                <a:tab pos="461568" algn="l"/>
                <a:tab pos="462204" algn="l"/>
              </a:tabLst>
            </a:pPr>
            <a:r>
              <a:rPr sz="2400" b="1" dirty="0">
                <a:latin typeface="Calibri" pitchFamily="34" charset="0"/>
                <a:cs typeface="Calibri" pitchFamily="34" charset="0"/>
              </a:rPr>
              <a:t>Lack</a:t>
            </a:r>
            <a:r>
              <a:rPr sz="2400" b="1" spc="-35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of</a:t>
            </a:r>
            <a:r>
              <a:rPr sz="24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public</a:t>
            </a:r>
            <a:r>
              <a:rPr sz="2400" b="1" spc="-4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spaces,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62204" indent="-449506">
              <a:lnSpc>
                <a:spcPct val="150000"/>
              </a:lnSpc>
              <a:buChar char="□"/>
              <a:tabLst>
                <a:tab pos="461568" algn="l"/>
                <a:tab pos="462204" algn="l"/>
              </a:tabLst>
            </a:pPr>
            <a:r>
              <a:rPr sz="2400" b="1" dirty="0">
                <a:latin typeface="Calibri" pitchFamily="34" charset="0"/>
                <a:cs typeface="Calibri" pitchFamily="34" charset="0"/>
              </a:rPr>
              <a:t>Lack</a:t>
            </a:r>
            <a:r>
              <a:rPr sz="24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of</a:t>
            </a:r>
            <a:r>
              <a:rPr sz="24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recreational</a:t>
            </a:r>
            <a:r>
              <a:rPr sz="2400" b="1" spc="-55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activities,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62204" indent="-449506">
              <a:lnSpc>
                <a:spcPct val="150000"/>
              </a:lnSpc>
              <a:buChar char="□"/>
              <a:tabLst>
                <a:tab pos="461568" algn="l"/>
                <a:tab pos="462204" algn="l"/>
              </a:tabLst>
            </a:pPr>
            <a:r>
              <a:rPr sz="2400" b="1" dirty="0">
                <a:latin typeface="Calibri" pitchFamily="34" charset="0"/>
                <a:cs typeface="Calibri" pitchFamily="34" charset="0"/>
              </a:rPr>
              <a:t>Lack</a:t>
            </a:r>
            <a:r>
              <a:rPr sz="24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of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educational</a:t>
            </a:r>
            <a:r>
              <a:rPr sz="2400" b="1" spc="-4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facilities</a:t>
            </a:r>
            <a:r>
              <a:rPr sz="2400" b="1" spc="-61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for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4" dirty="0">
                <a:latin typeface="Calibri" pitchFamily="34" charset="0"/>
                <a:cs typeface="Calibri" pitchFamily="34" charset="0"/>
              </a:rPr>
              <a:t>low</a:t>
            </a:r>
            <a:r>
              <a:rPr sz="2400" b="1" spc="-1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income</a:t>
            </a:r>
            <a:r>
              <a:rPr sz="24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class/</a:t>
            </a:r>
            <a:r>
              <a:rPr sz="2400" b="1" spc="-35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-24" dirty="0">
                <a:latin typeface="Calibri" pitchFamily="34" charset="0"/>
                <a:cs typeface="Calibri" pitchFamily="34" charset="0"/>
              </a:rPr>
              <a:t>poor,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62204" indent="-449506">
              <a:lnSpc>
                <a:spcPct val="150000"/>
              </a:lnSpc>
              <a:buChar char="□"/>
              <a:tabLst>
                <a:tab pos="461568" algn="l"/>
                <a:tab pos="462204" algn="l"/>
              </a:tabLst>
            </a:pPr>
            <a:r>
              <a:rPr sz="2400" b="1" dirty="0">
                <a:latin typeface="Calibri" pitchFamily="34" charset="0"/>
                <a:cs typeface="Calibri" pitchFamily="34" charset="0"/>
              </a:rPr>
              <a:t>Significant</a:t>
            </a:r>
            <a:r>
              <a:rPr sz="2400" b="1" spc="-4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ratio</a:t>
            </a:r>
            <a:r>
              <a:rPr sz="2400" b="1" spc="-45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of</a:t>
            </a:r>
            <a:r>
              <a:rPr sz="24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bachelor</a:t>
            </a:r>
            <a:r>
              <a:rPr sz="24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population,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62204" indent="-449506">
              <a:lnSpc>
                <a:spcPct val="150000"/>
              </a:lnSpc>
              <a:spcBef>
                <a:spcPts val="4"/>
              </a:spcBef>
              <a:buChar char="□"/>
              <a:tabLst>
                <a:tab pos="461568" algn="l"/>
                <a:tab pos="462204" algn="l"/>
              </a:tabLst>
            </a:pPr>
            <a:r>
              <a:rPr sz="2400" b="1" dirty="0">
                <a:latin typeface="Calibri" pitchFamily="34" charset="0"/>
                <a:cs typeface="Calibri" pitchFamily="34" charset="0"/>
              </a:rPr>
              <a:t>Lack</a:t>
            </a:r>
            <a:r>
              <a:rPr sz="24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of</a:t>
            </a:r>
            <a:r>
              <a:rPr sz="2400" b="1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gender</a:t>
            </a:r>
            <a:r>
              <a:rPr sz="24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specific</a:t>
            </a:r>
            <a:r>
              <a:rPr sz="24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health</a:t>
            </a:r>
            <a:r>
              <a:rPr sz="24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facilities</a:t>
            </a:r>
            <a:r>
              <a:rPr sz="2400" b="1" spc="-4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and</a:t>
            </a:r>
            <a:r>
              <a:rPr sz="24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other</a:t>
            </a:r>
            <a:r>
              <a:rPr sz="2400" b="1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facilities,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462204" indent="-449506">
              <a:lnSpc>
                <a:spcPct val="150000"/>
              </a:lnSpc>
              <a:buChar char="□"/>
              <a:tabLst>
                <a:tab pos="461568" algn="l"/>
                <a:tab pos="462204" algn="l"/>
              </a:tabLst>
            </a:pPr>
            <a:r>
              <a:rPr sz="2400" b="1" spc="-4" dirty="0">
                <a:latin typeface="Calibri" pitchFamily="34" charset="0"/>
                <a:cs typeface="Calibri" pitchFamily="34" charset="0"/>
              </a:rPr>
              <a:t>Investment</a:t>
            </a:r>
            <a:r>
              <a:rPr sz="2400" b="1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oriented</a:t>
            </a:r>
            <a:r>
              <a:rPr sz="2400" b="1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dirty="0">
                <a:latin typeface="Calibri" pitchFamily="34" charset="0"/>
                <a:cs typeface="Calibri" pitchFamily="34" charset="0"/>
              </a:rPr>
              <a:t>land/property</a:t>
            </a:r>
            <a:r>
              <a:rPr sz="2400" b="1" spc="-35" dirty="0">
                <a:latin typeface="Calibri" pitchFamily="34" charset="0"/>
                <a:cs typeface="Calibri" pitchFamily="34" charset="0"/>
              </a:rPr>
              <a:t> </a:t>
            </a:r>
            <a:r>
              <a:rPr sz="2400" b="1" spc="4" dirty="0">
                <a:latin typeface="Calibri" pitchFamily="34" charset="0"/>
                <a:cs typeface="Calibri" pitchFamily="34" charset="0"/>
              </a:rPr>
              <a:t>ownership,</a:t>
            </a:r>
            <a:endParaRPr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77206" y="9067800"/>
            <a:ext cx="5149813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650"/>
              </a:lnSpc>
            </a:pPr>
            <a:r>
              <a:rPr sz="1400" b="1" spc="-4" dirty="0">
                <a:latin typeface="Arial"/>
                <a:cs typeface="Arial"/>
              </a:rPr>
              <a:t>Source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-</a:t>
            </a:r>
            <a:r>
              <a:rPr sz="1400" b="1" spc="-4" dirty="0">
                <a:latin typeface="Arial"/>
                <a:cs typeface="Arial"/>
              </a:rPr>
              <a:t> URDPFI</a:t>
            </a:r>
            <a:r>
              <a:rPr sz="1400" b="1" spc="4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Guidelines,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January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2015</a:t>
            </a:r>
            <a:endParaRPr sz="1400" dirty="0">
              <a:latin typeface="Arial"/>
              <a:cs typeface="Arial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870495" y="725873"/>
            <a:ext cx="11264936" cy="6973510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12698" algn="ctr">
              <a:lnSpc>
                <a:spcPct val="150000"/>
              </a:lnSpc>
              <a:spcBef>
                <a:spcPts val="105"/>
              </a:spcBef>
            </a:pPr>
            <a:r>
              <a:rPr sz="4000" dirty="0">
                <a:solidFill>
                  <a:srgbClr val="C00000"/>
                </a:solidFill>
                <a:latin typeface="Cambria" pitchFamily="18" charset="0"/>
                <a:cs typeface="Arial"/>
              </a:rPr>
              <a:t>OTHERS:</a:t>
            </a:r>
            <a:endParaRPr sz="4000" dirty="0">
              <a:latin typeface="Cambria" pitchFamily="18" charset="0"/>
              <a:cs typeface="Arial"/>
            </a:endParaRPr>
          </a:p>
          <a:p>
            <a:pPr marL="355598" marR="502837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sz="2400" dirty="0">
                <a:latin typeface="Calibri" pitchFamily="34" charset="0"/>
                <a:cs typeface="Calibri" pitchFamily="34" charset="0"/>
              </a:rPr>
              <a:t>Pressure</a:t>
            </a:r>
            <a:r>
              <a:rPr sz="2400" spc="-45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on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public</a:t>
            </a:r>
            <a:r>
              <a:rPr sz="2400" dirty="0">
                <a:latin typeface="Calibri" pitchFamily="34" charset="0"/>
                <a:cs typeface="Calibri" pitchFamily="34" charset="0"/>
              </a:rPr>
              <a:t> utilities,</a:t>
            </a:r>
            <a:r>
              <a:rPr sz="2400" spc="-55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lack</a:t>
            </a:r>
            <a:r>
              <a:rPr sz="2400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of</a:t>
            </a:r>
            <a:r>
              <a:rPr sz="2400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social</a:t>
            </a:r>
            <a:r>
              <a:rPr sz="2400" spc="-40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guidance in</a:t>
            </a:r>
            <a:r>
              <a:rPr sz="2400" spc="-24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case</a:t>
            </a:r>
            <a:r>
              <a:rPr sz="2400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of </a:t>
            </a:r>
            <a:r>
              <a:rPr sz="2400" spc="-540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exposure</a:t>
            </a:r>
            <a:r>
              <a:rPr sz="2400" spc="-45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to cultural</a:t>
            </a:r>
            <a:r>
              <a:rPr sz="2400" spc="-35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variation</a:t>
            </a:r>
            <a:r>
              <a:rPr sz="2400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etc.</a:t>
            </a:r>
          </a:p>
          <a:p>
            <a:pPr marL="355598" marR="5714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sz="2400" spc="-4" dirty="0">
                <a:latin typeface="Calibri" pitchFamily="34" charset="0"/>
                <a:cs typeface="Calibri" pitchFamily="34" charset="0"/>
              </a:rPr>
              <a:t>In case </a:t>
            </a:r>
            <a:r>
              <a:rPr sz="2400" spc="-10" dirty="0">
                <a:latin typeface="Calibri" pitchFamily="34" charset="0"/>
                <a:cs typeface="Calibri" pitchFamily="34" charset="0"/>
              </a:rPr>
              <a:t>of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industrial cities or township, specific drawbacks </a:t>
            </a:r>
            <a:r>
              <a:rPr sz="2400" dirty="0">
                <a:latin typeface="Calibri" pitchFamily="34" charset="0"/>
                <a:cs typeface="Calibri" pitchFamily="34" charset="0"/>
              </a:rPr>
              <a:t>are </a:t>
            </a:r>
            <a:r>
              <a:rPr sz="2400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observed like </a:t>
            </a:r>
            <a:r>
              <a:rPr sz="2400" dirty="0">
                <a:latin typeface="Calibri" pitchFamily="34" charset="0"/>
                <a:cs typeface="Calibri" pitchFamily="34" charset="0"/>
              </a:rPr>
              <a:t>lack </a:t>
            </a:r>
            <a:r>
              <a:rPr sz="2400" spc="-10" dirty="0">
                <a:latin typeface="Calibri" pitchFamily="34" charset="0"/>
                <a:cs typeface="Calibri" pitchFamily="34" charset="0"/>
              </a:rPr>
              <a:t>of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recreational activities, lack of </a:t>
            </a:r>
            <a:r>
              <a:rPr sz="2400" spc="-10" dirty="0">
                <a:latin typeface="Calibri" pitchFamily="34" charset="0"/>
                <a:cs typeface="Calibri" pitchFamily="34" charset="0"/>
              </a:rPr>
              <a:t>alternative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economic</a:t>
            </a:r>
            <a:r>
              <a:rPr sz="2400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opportunities,</a:t>
            </a:r>
            <a:r>
              <a:rPr sz="2400" spc="-45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and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social</a:t>
            </a:r>
            <a:r>
              <a:rPr sz="2400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activities</a:t>
            </a:r>
            <a:r>
              <a:rPr sz="2400" spc="-4" dirty="0" smtClean="0">
                <a:latin typeface="Calibri" pitchFamily="34" charset="0"/>
                <a:cs typeface="Calibri" pitchFamily="34" charset="0"/>
              </a:rPr>
              <a:t>.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355598" marR="6984" indent="-342900" algn="just">
              <a:lnSpc>
                <a:spcPct val="150000"/>
              </a:lnSpc>
              <a:spcBef>
                <a:spcPts val="4"/>
              </a:spcBef>
              <a:buFont typeface="Arial" pitchFamily="34" charset="0"/>
              <a:buChar char="•"/>
            </a:pPr>
            <a:r>
              <a:rPr sz="2400" dirty="0">
                <a:latin typeface="Calibri" pitchFamily="34" charset="0"/>
                <a:cs typeface="Calibri" pitchFamily="34" charset="0"/>
              </a:rPr>
              <a:t>These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townships are limited </a:t>
            </a:r>
            <a:r>
              <a:rPr sz="2400" dirty="0">
                <a:latin typeface="Calibri" pitchFamily="34" charset="0"/>
                <a:cs typeface="Calibri" pitchFamily="34" charset="0"/>
              </a:rPr>
              <a:t>to work </a:t>
            </a:r>
            <a:r>
              <a:rPr sz="2400" spc="-71" dirty="0">
                <a:latin typeface="Calibri" pitchFamily="34" charset="0"/>
                <a:cs typeface="Calibri" pitchFamily="34" charset="0"/>
              </a:rPr>
              <a:t>‐ </a:t>
            </a:r>
            <a:r>
              <a:rPr sz="2400" dirty="0">
                <a:latin typeface="Calibri" pitchFamily="34" charset="0"/>
                <a:cs typeface="Calibri" pitchFamily="34" charset="0"/>
              </a:rPr>
              <a:t>home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relationship </a:t>
            </a:r>
            <a:r>
              <a:rPr sz="2400" dirty="0">
                <a:latin typeface="Calibri" pitchFamily="34" charset="0"/>
                <a:cs typeface="Calibri" pitchFamily="34" charset="0"/>
              </a:rPr>
              <a:t>and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lack </a:t>
            </a:r>
            <a:r>
              <a:rPr sz="2400" spc="-545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recreational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activities and therefore, </a:t>
            </a:r>
            <a:r>
              <a:rPr sz="2400" dirty="0">
                <a:latin typeface="Calibri" pitchFamily="34" charset="0"/>
                <a:cs typeface="Calibri" pitchFamily="34" charset="0"/>
              </a:rPr>
              <a:t>there </a:t>
            </a:r>
            <a:r>
              <a:rPr sz="2400" spc="-10" dirty="0">
                <a:latin typeface="Calibri" pitchFamily="34" charset="0"/>
                <a:cs typeface="Calibri" pitchFamily="34" charset="0"/>
              </a:rPr>
              <a:t>is </a:t>
            </a:r>
            <a:r>
              <a:rPr sz="2400" dirty="0">
                <a:latin typeface="Calibri" pitchFamily="34" charset="0"/>
                <a:cs typeface="Calibri" pitchFamily="34" charset="0"/>
              </a:rPr>
              <a:t>a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need </a:t>
            </a:r>
            <a:r>
              <a:rPr sz="2400" dirty="0">
                <a:latin typeface="Calibri" pitchFamily="34" charset="0"/>
                <a:cs typeface="Calibri" pitchFamily="34" charset="0"/>
              </a:rPr>
              <a:t>to focus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on </a:t>
            </a:r>
            <a:r>
              <a:rPr sz="2400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providing </a:t>
            </a:r>
            <a:r>
              <a:rPr sz="2400" dirty="0">
                <a:latin typeface="Calibri" pitchFamily="34" charset="0"/>
                <a:cs typeface="Calibri" pitchFamily="34" charset="0"/>
              </a:rPr>
              <a:t>dedicated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public </a:t>
            </a:r>
            <a:r>
              <a:rPr sz="2400" dirty="0">
                <a:latin typeface="Calibri" pitchFamily="34" charset="0"/>
                <a:cs typeface="Calibri" pitchFamily="34" charset="0"/>
              </a:rPr>
              <a:t>spaces for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population </a:t>
            </a:r>
            <a:r>
              <a:rPr sz="2400" dirty="0">
                <a:latin typeface="Calibri" pitchFamily="34" charset="0"/>
                <a:cs typeface="Calibri" pitchFamily="34" charset="0"/>
              </a:rPr>
              <a:t>to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interact in </a:t>
            </a:r>
            <a:r>
              <a:rPr sz="2400" dirty="0">
                <a:latin typeface="Calibri" pitchFamily="34" charset="0"/>
                <a:cs typeface="Calibri" pitchFamily="34" charset="0"/>
              </a:rPr>
              <a:t> such</a:t>
            </a:r>
            <a:r>
              <a:rPr sz="2400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cities/towns</a:t>
            </a:r>
            <a:r>
              <a:rPr sz="2400" dirty="0" smtClean="0">
                <a:latin typeface="Calibri" pitchFamily="34" charset="0"/>
                <a:cs typeface="Calibri" pitchFamily="34" charset="0"/>
              </a:rPr>
              <a:t>.</a:t>
            </a:r>
            <a:endParaRPr sz="2400" dirty="0">
              <a:latin typeface="Calibri" pitchFamily="34" charset="0"/>
              <a:cs typeface="Calibri" pitchFamily="34" charset="0"/>
            </a:endParaRPr>
          </a:p>
          <a:p>
            <a:pPr marL="355598" marR="508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sz="2400" dirty="0">
                <a:latin typeface="Calibri" pitchFamily="34" charset="0"/>
                <a:cs typeface="Calibri" pitchFamily="34" charset="0"/>
              </a:rPr>
              <a:t>Increased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rate of crime </a:t>
            </a:r>
            <a:r>
              <a:rPr sz="2400" dirty="0">
                <a:latin typeface="Calibri" pitchFamily="34" charset="0"/>
                <a:cs typeface="Calibri" pitchFamily="34" charset="0"/>
              </a:rPr>
              <a:t>as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observed in some industrial </a:t>
            </a:r>
            <a:r>
              <a:rPr sz="2400" dirty="0">
                <a:latin typeface="Calibri" pitchFamily="34" charset="0"/>
                <a:cs typeface="Calibri" pitchFamily="34" charset="0"/>
              </a:rPr>
              <a:t>and </a:t>
            </a:r>
            <a:r>
              <a:rPr sz="2400" spc="-10" dirty="0">
                <a:latin typeface="Calibri" pitchFamily="34" charset="0"/>
                <a:cs typeface="Calibri" pitchFamily="34" charset="0"/>
              </a:rPr>
              <a:t>port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town</a:t>
            </a:r>
            <a:r>
              <a:rPr sz="2400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is</a:t>
            </a:r>
            <a:r>
              <a:rPr sz="2400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primarily</a:t>
            </a:r>
            <a:r>
              <a:rPr sz="2400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due</a:t>
            </a:r>
            <a:r>
              <a:rPr sz="2400" dirty="0">
                <a:latin typeface="Calibri" pitchFamily="34" charset="0"/>
                <a:cs typeface="Calibri" pitchFamily="34" charset="0"/>
              </a:rPr>
              <a:t> to</a:t>
            </a:r>
            <a:r>
              <a:rPr sz="2400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segregation</a:t>
            </a:r>
            <a:r>
              <a:rPr sz="2400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10" dirty="0">
                <a:latin typeface="Calibri" pitchFamily="34" charset="0"/>
                <a:cs typeface="Calibri" pitchFamily="34" charset="0"/>
              </a:rPr>
              <a:t>of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population</a:t>
            </a:r>
            <a:r>
              <a:rPr sz="2400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income </a:t>
            </a:r>
            <a:r>
              <a:rPr sz="2400" dirty="0">
                <a:latin typeface="Calibri" pitchFamily="34" charset="0"/>
                <a:cs typeface="Calibri" pitchFamily="34" charset="0"/>
              </a:rPr>
              <a:t> classes,</a:t>
            </a:r>
            <a:r>
              <a:rPr sz="2400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lack</a:t>
            </a:r>
            <a:r>
              <a:rPr sz="2400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of</a:t>
            </a:r>
            <a:r>
              <a:rPr sz="2400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recreational</a:t>
            </a:r>
            <a:r>
              <a:rPr sz="2400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activities,</a:t>
            </a:r>
            <a:r>
              <a:rPr sz="2400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lack</a:t>
            </a:r>
            <a:r>
              <a:rPr sz="2400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of</a:t>
            </a:r>
            <a:r>
              <a:rPr sz="2400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educational </a:t>
            </a:r>
            <a:r>
              <a:rPr sz="2400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facilities </a:t>
            </a:r>
            <a:r>
              <a:rPr sz="2400" dirty="0">
                <a:latin typeface="Calibri" pitchFamily="34" charset="0"/>
                <a:cs typeface="Calibri" pitchFamily="34" charset="0"/>
              </a:rPr>
              <a:t>for </a:t>
            </a:r>
            <a:r>
              <a:rPr sz="2400" spc="-14" dirty="0">
                <a:latin typeface="Calibri" pitchFamily="34" charset="0"/>
                <a:cs typeface="Calibri" pitchFamily="34" charset="0"/>
              </a:rPr>
              <a:t>low </a:t>
            </a:r>
            <a:r>
              <a:rPr sz="2400" dirty="0">
                <a:latin typeface="Calibri" pitchFamily="34" charset="0"/>
                <a:cs typeface="Calibri" pitchFamily="34" charset="0"/>
              </a:rPr>
              <a:t>income class, and to some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extent </a:t>
            </a:r>
            <a:r>
              <a:rPr sz="2400" dirty="0">
                <a:latin typeface="Calibri" pitchFamily="34" charset="0"/>
                <a:cs typeface="Calibri" pitchFamily="34" charset="0"/>
              </a:rPr>
              <a:t>due to high </a:t>
            </a:r>
            <a:r>
              <a:rPr sz="2400" spc="4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proportion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male </a:t>
            </a:r>
            <a:r>
              <a:rPr sz="2400" dirty="0">
                <a:latin typeface="Calibri" pitchFamily="34" charset="0"/>
                <a:cs typeface="Calibri" pitchFamily="34" charset="0"/>
              </a:rPr>
              <a:t>workers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living </a:t>
            </a:r>
            <a:r>
              <a:rPr sz="2400" dirty="0">
                <a:latin typeface="Calibri" pitchFamily="34" charset="0"/>
                <a:cs typeface="Calibri" pitchFamily="34" charset="0"/>
              </a:rPr>
              <a:t>without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families </a:t>
            </a:r>
            <a:r>
              <a:rPr sz="2400" dirty="0">
                <a:latin typeface="Calibri" pitchFamily="34" charset="0"/>
                <a:cs typeface="Calibri" pitchFamily="34" charset="0"/>
              </a:rPr>
              <a:t>and also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large </a:t>
            </a:r>
            <a:r>
              <a:rPr sz="2400" dirty="0">
                <a:latin typeface="Calibri" pitchFamily="34" charset="0"/>
                <a:cs typeface="Calibri" pitchFamily="34" charset="0"/>
              </a:rPr>
              <a:t> number</a:t>
            </a:r>
            <a:r>
              <a:rPr sz="2400" spc="-30" dirty="0">
                <a:latin typeface="Calibri" pitchFamily="34" charset="0"/>
                <a:cs typeface="Calibri" pitchFamily="34" charset="0"/>
              </a:rPr>
              <a:t> </a:t>
            </a:r>
            <a:r>
              <a:rPr sz="2400" spc="-4" dirty="0">
                <a:latin typeface="Calibri" pitchFamily="34" charset="0"/>
                <a:cs typeface="Calibri" pitchFamily="34" charset="0"/>
              </a:rPr>
              <a:t>of</a:t>
            </a:r>
            <a:r>
              <a:rPr sz="2400" spc="-14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bachelor</a:t>
            </a:r>
            <a:r>
              <a:rPr sz="2400" spc="-20" dirty="0">
                <a:latin typeface="Calibri" pitchFamily="34" charset="0"/>
                <a:cs typeface="Calibri" pitchFamily="34" charset="0"/>
              </a:rPr>
              <a:t> </a:t>
            </a:r>
            <a:r>
              <a:rPr sz="2400" dirty="0">
                <a:latin typeface="Calibri" pitchFamily="34" charset="0"/>
                <a:cs typeface="Calibri" pitchFamily="34" charset="0"/>
              </a:rPr>
              <a:t>population.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43806" y="9372600"/>
            <a:ext cx="5149813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650"/>
              </a:lnSpc>
            </a:pPr>
            <a:r>
              <a:rPr sz="1400" b="1" spc="-4" dirty="0">
                <a:latin typeface="Arial"/>
                <a:cs typeface="Arial"/>
              </a:rPr>
              <a:t>Source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-</a:t>
            </a:r>
            <a:r>
              <a:rPr sz="1400" b="1" spc="-4" dirty="0">
                <a:latin typeface="Arial"/>
                <a:cs typeface="Arial"/>
              </a:rPr>
              <a:t> URDPFI</a:t>
            </a:r>
            <a:r>
              <a:rPr sz="1400" b="1" spc="4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Guidelines,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January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2015</a:t>
            </a:r>
            <a:endParaRPr sz="1400" dirty="0">
              <a:latin typeface="Arial"/>
              <a:cs typeface="Arial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23940" y="2274960"/>
            <a:ext cx="269304" cy="32557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698">
              <a:lnSpc>
                <a:spcPts val="2090"/>
              </a:lnSpc>
            </a:pPr>
            <a:r>
              <a:rPr dirty="0">
                <a:latin typeface="Arial MT"/>
                <a:cs typeface="Arial MT"/>
              </a:rPr>
              <a:t>©</a:t>
            </a:r>
            <a:r>
              <a:rPr spc="-55" dirty="0">
                <a:latin typeface="Arial MT"/>
                <a:cs typeface="Arial MT"/>
              </a:rPr>
              <a:t> </a:t>
            </a:r>
            <a:r>
              <a:rPr spc="-4" dirty="0">
                <a:latin typeface="Arial MT"/>
                <a:cs typeface="Arial MT"/>
                <a:hlinkClick r:id="rId2"/>
              </a:rPr>
              <a:t>sppathak.arch@gmail.com</a:t>
            </a:r>
            <a:endParaRPr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1538" y="1861788"/>
            <a:ext cx="12474957" cy="561594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45413" y="614625"/>
            <a:ext cx="11367188" cy="628375"/>
          </a:xfrm>
          <a:prstGeom prst="rect">
            <a:avLst/>
          </a:prstGeom>
        </p:spPr>
        <p:txBody>
          <a:bodyPr vert="horz" wrap="square" lIns="0" tIns="12698" rIns="0" bIns="0" rtlCol="0">
            <a:spAutoFit/>
          </a:bodyPr>
          <a:lstStyle/>
          <a:p>
            <a:pPr marL="12698" algn="ctr">
              <a:spcBef>
                <a:spcPts val="99"/>
              </a:spcBef>
            </a:pPr>
            <a:r>
              <a:rPr sz="4000" b="1" spc="-4" dirty="0">
                <a:solidFill>
                  <a:srgbClr val="C00000"/>
                </a:solidFill>
                <a:latin typeface="Cambria" pitchFamily="18" charset="0"/>
                <a:cs typeface="Arial"/>
              </a:rPr>
              <a:t>Hierarchy of Urban</a:t>
            </a:r>
            <a:r>
              <a:rPr sz="4000" b="1" dirty="0">
                <a:solidFill>
                  <a:srgbClr val="C00000"/>
                </a:solidFill>
                <a:latin typeface="Cambria" pitchFamily="18" charset="0"/>
                <a:cs typeface="Arial"/>
              </a:rPr>
              <a:t> </a:t>
            </a:r>
            <a:r>
              <a:rPr sz="4000" b="1" spc="-4" dirty="0">
                <a:solidFill>
                  <a:srgbClr val="C00000"/>
                </a:solidFill>
                <a:latin typeface="Cambria" pitchFamily="18" charset="0"/>
                <a:cs typeface="Arial"/>
              </a:rPr>
              <a:t>Development</a:t>
            </a:r>
            <a:endParaRPr sz="4000" dirty="0">
              <a:latin typeface="Cambria" pitchFamily="18" charset="0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7054" y="7859192"/>
            <a:ext cx="5149813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650"/>
              </a:lnSpc>
            </a:pPr>
            <a:r>
              <a:rPr sz="1400" b="1" spc="-4" dirty="0">
                <a:latin typeface="Arial"/>
                <a:cs typeface="Arial"/>
              </a:rPr>
              <a:t>Source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-</a:t>
            </a:r>
            <a:r>
              <a:rPr sz="1400" b="1" spc="-4" dirty="0">
                <a:latin typeface="Arial"/>
                <a:cs typeface="Arial"/>
              </a:rPr>
              <a:t> URDPFI</a:t>
            </a:r>
            <a:r>
              <a:rPr sz="1400" b="1" spc="4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Guidelines,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January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2015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5874" y="1614628"/>
            <a:ext cx="13003213" cy="6668719"/>
            <a:chOff x="25916" y="1931211"/>
            <a:chExt cx="13003213" cy="6668719"/>
          </a:xfrm>
        </p:grpSpPr>
        <p:grpSp>
          <p:nvGrpSpPr>
            <p:cNvPr id="3" name="object 3"/>
            <p:cNvGrpSpPr/>
            <p:nvPr/>
          </p:nvGrpSpPr>
          <p:grpSpPr>
            <a:xfrm>
              <a:off x="25916" y="1931211"/>
              <a:ext cx="13003213" cy="6668719"/>
              <a:chOff x="0" y="795527"/>
              <a:chExt cx="9144000" cy="6062472"/>
            </a:xfrm>
          </p:grpSpPr>
          <p:pic>
            <p:nvPicPr>
              <p:cNvPr id="4" name="object 4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0" y="795527"/>
                <a:ext cx="9144000" cy="6062472"/>
              </a:xfrm>
              <a:prstGeom prst="rect">
                <a:avLst/>
              </a:prstGeom>
            </p:spPr>
          </p:pic>
          <p:pic>
            <p:nvPicPr>
              <p:cNvPr id="5" name="object 5"/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52400" y="990599"/>
                <a:ext cx="8875649" cy="5486400"/>
              </a:xfrm>
              <a:prstGeom prst="rect">
                <a:avLst/>
              </a:prstGeom>
            </p:spPr>
          </p:pic>
        </p:grpSp>
        <p:sp>
          <p:nvSpPr>
            <p:cNvPr id="8" name="object 8"/>
            <p:cNvSpPr/>
            <p:nvPr/>
          </p:nvSpPr>
          <p:spPr>
            <a:xfrm>
              <a:off x="541801" y="4693920"/>
              <a:ext cx="12136332" cy="754380"/>
            </a:xfrm>
            <a:custGeom>
              <a:avLst/>
              <a:gdLst/>
              <a:ahLst/>
              <a:cxnLst/>
              <a:rect l="l" t="t" r="r" b="b"/>
              <a:pathLst>
                <a:path w="8534400" h="685800">
                  <a:moveTo>
                    <a:pt x="85344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8534400" y="685800"/>
                  </a:lnTo>
                  <a:lnTo>
                    <a:pt x="8534400" y="0"/>
                  </a:lnTo>
                  <a:close/>
                </a:path>
              </a:pathLst>
            </a:custGeom>
            <a:solidFill>
              <a:srgbClr val="C2DF2C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37054" y="8065803"/>
            <a:ext cx="5149813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>
              <a:lnSpc>
                <a:spcPts val="1650"/>
              </a:lnSpc>
            </a:pPr>
            <a:r>
              <a:rPr sz="1400" b="1" spc="-4" dirty="0">
                <a:latin typeface="Arial"/>
                <a:cs typeface="Arial"/>
              </a:rPr>
              <a:t>Source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-</a:t>
            </a:r>
            <a:r>
              <a:rPr sz="1400" b="1" spc="-4" dirty="0">
                <a:latin typeface="Arial"/>
                <a:cs typeface="Arial"/>
              </a:rPr>
              <a:t> URDPFI</a:t>
            </a:r>
            <a:r>
              <a:rPr sz="1400" b="1" spc="4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Guidelines,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spc="-4" dirty="0">
                <a:latin typeface="Arial"/>
                <a:cs typeface="Arial"/>
              </a:rPr>
              <a:t>January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2015</a:t>
            </a:r>
            <a:endParaRPr sz="1400" dirty="0">
              <a:latin typeface="Arial"/>
              <a:cs typeface="Arial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601" y="0"/>
            <a:ext cx="1092200" cy="145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</TotalTime>
  <Words>536</Words>
  <Application>Microsoft Office PowerPoint</Application>
  <PresentationFormat>Custom</PresentationFormat>
  <Paragraphs>84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Social  Infrastructure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Aashu</cp:lastModifiedBy>
  <cp:revision>6</cp:revision>
  <dcterms:created xsi:type="dcterms:W3CDTF">2022-09-07T10:47:27Z</dcterms:created>
  <dcterms:modified xsi:type="dcterms:W3CDTF">2022-09-08T06:06:16Z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2022-09-07T00:00:00Z</vt:filetime>
  </property>
</Properties>
</file>